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Default Extension="bin" ContentType="application/vnd.openxmlformats-officedocument.oleObject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2702163" cy="30175200"/>
  <p:notesSz cx="6858000" cy="9144000"/>
  <p:defaultTextStyle>
    <a:defPPr>
      <a:defRPr lang="en-US"/>
    </a:defPPr>
    <a:lvl1pPr algn="l" defTabSz="1676838" rtl="0" fontAlgn="base">
      <a:spcBef>
        <a:spcPct val="0"/>
      </a:spcBef>
      <a:spcAft>
        <a:spcPct val="0"/>
      </a:spcAft>
      <a:defRPr sz="65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1676838" indent="-1250075" algn="l" defTabSz="1676838" rtl="0" fontAlgn="base">
      <a:spcBef>
        <a:spcPct val="0"/>
      </a:spcBef>
      <a:spcAft>
        <a:spcPct val="0"/>
      </a:spcAft>
      <a:defRPr sz="65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3355565" indent="-2503927" algn="l" defTabSz="1676838" rtl="0" fontAlgn="base">
      <a:spcBef>
        <a:spcPct val="0"/>
      </a:spcBef>
      <a:spcAft>
        <a:spcPct val="0"/>
      </a:spcAft>
      <a:defRPr sz="65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5032403" indent="-3755891" algn="l" defTabSz="1676838" rtl="0" fontAlgn="base">
      <a:spcBef>
        <a:spcPct val="0"/>
      </a:spcBef>
      <a:spcAft>
        <a:spcPct val="0"/>
      </a:spcAft>
      <a:defRPr sz="65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6714906" indent="-5009743" algn="l" defTabSz="1676838" rtl="0" fontAlgn="base">
      <a:spcBef>
        <a:spcPct val="0"/>
      </a:spcBef>
      <a:spcAft>
        <a:spcPct val="0"/>
      </a:spcAft>
      <a:defRPr sz="65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719197" algn="l" defTabSz="1087679" rtl="0" eaLnBrk="1" latinLnBrk="0" hangingPunct="1">
      <a:defRPr sz="65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3263036" algn="l" defTabSz="1087679" rtl="0" eaLnBrk="1" latinLnBrk="0" hangingPunct="1">
      <a:defRPr sz="65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806876" algn="l" defTabSz="1087679" rtl="0" eaLnBrk="1" latinLnBrk="0" hangingPunct="1">
      <a:defRPr sz="65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4350715" algn="l" defTabSz="1087679" rtl="0" eaLnBrk="1" latinLnBrk="0" hangingPunct="1">
      <a:defRPr sz="65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D9"/>
    <a:srgbClr val="FFFFC9"/>
    <a:srgbClr val="FFFF66"/>
    <a:srgbClr val="EEEEEE"/>
    <a:srgbClr val="F0F0F0"/>
    <a:srgbClr val="ECECEC"/>
    <a:srgbClr val="E4EDF8"/>
    <a:srgbClr val="FBE1F9"/>
    <a:srgbClr val="CAFAD0"/>
    <a:srgbClr val="F3F3F3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9639" autoAdjust="0"/>
  </p:normalViewPr>
  <p:slideViewPr>
    <p:cSldViewPr snapToObjects="1">
      <p:cViewPr>
        <p:scale>
          <a:sx n="66" d="100"/>
          <a:sy n="66" d="100"/>
        </p:scale>
        <p:origin x="11580" y="9498"/>
      </p:cViewPr>
      <p:guideLst>
        <p:guide orient="horz" pos="9504"/>
        <p:guide pos="1345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7" Type="http://schemas.openxmlformats.org/officeDocument/2006/relationships/image" Target="../media/image7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6" Type="http://schemas.openxmlformats.org/officeDocument/2006/relationships/image" Target="../media/image6.wmf"/><Relationship Id="rId5" Type="http://schemas.openxmlformats.org/officeDocument/2006/relationships/image" Target="../media/image5.wmf"/><Relationship Id="rId4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938950-250F-45CF-B21E-4CF8F8BEEF33}" type="datetimeFigureOut">
              <a:rPr lang="en-US" smtClean="0"/>
              <a:pPr/>
              <a:t>18-Mar-14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03300" y="685800"/>
            <a:ext cx="4851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4ACE8A-B527-469C-82D1-4D6EAFEFB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8767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3839" algn="l" defTabSz="108767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7679" algn="l" defTabSz="108767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1518" algn="l" defTabSz="108767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5358" algn="l" defTabSz="108767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19197" algn="l" defTabSz="108767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3036" algn="l" defTabSz="108767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06876" algn="l" defTabSz="108767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0715" algn="l" defTabSz="108767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3300" y="685800"/>
            <a:ext cx="4851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ACE8A-B527-469C-82D1-4D6EAFEFB63F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2662" y="9373877"/>
            <a:ext cx="36296839" cy="646811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5325" y="17099280"/>
            <a:ext cx="29891514" cy="77114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678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3579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036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715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394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073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752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4316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BDC3D91-70C2-4316-96C7-7ACEA7F99201}" type="datetime1">
              <a:rPr lang="en-US"/>
              <a:pPr/>
              <a:t>18-Mar-14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A8BDEA-3DF0-416C-9B95-50BE54184E7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9328112-B694-49A4-BA39-689E9086ACF8}" type="datetime1">
              <a:rPr lang="en-US"/>
              <a:pPr/>
              <a:t>18-Mar-14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1B3374-0755-4175-B3F5-3E8EF0B5C43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8605018" y="3380741"/>
            <a:ext cx="46119816" cy="7209218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5560" y="3380741"/>
            <a:ext cx="137647756" cy="7209218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00CF484-F910-43BC-AA95-B459906C3C1D}" type="datetime1">
              <a:rPr lang="en-US"/>
              <a:pPr/>
              <a:t>18-Mar-14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9D17D9-E09D-4FD3-8B6E-45E15303DF3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42DA84C-88D2-4D29-AAF4-9A9B9D936166}" type="datetime1">
              <a:rPr lang="en-US"/>
              <a:pPr/>
              <a:t>18-Mar-14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DFC56A-F977-4168-9280-2F28B661DB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3177" y="19390361"/>
            <a:ext cx="36296839" cy="5993130"/>
          </a:xfrm>
        </p:spPr>
        <p:txBody>
          <a:bodyPr anchor="t"/>
          <a:lstStyle>
            <a:lvl1pPr algn="l">
              <a:defRPr sz="146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73177" y="12789545"/>
            <a:ext cx="36296839" cy="6600824"/>
          </a:xfrm>
        </p:spPr>
        <p:txBody>
          <a:bodyPr anchor="b"/>
          <a:lstStyle>
            <a:lvl1pPr marL="0" indent="0">
              <a:buNone/>
              <a:defRPr sz="7400">
                <a:solidFill>
                  <a:schemeClr val="tx1">
                    <a:tint val="75000"/>
                  </a:schemeClr>
                </a:solidFill>
              </a:defRPr>
            </a:lvl1pPr>
            <a:lvl2pPr marL="1678954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2pPr>
            <a:lvl3pPr marL="3357906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3pPr>
            <a:lvl4pPr marL="5036860" indent="0">
              <a:buNone/>
              <a:defRPr sz="5100">
                <a:solidFill>
                  <a:schemeClr val="tx1">
                    <a:tint val="75000"/>
                  </a:schemeClr>
                </a:solidFill>
              </a:defRPr>
            </a:lvl4pPr>
            <a:lvl5pPr marL="6715816" indent="0">
              <a:buNone/>
              <a:defRPr sz="5100">
                <a:solidFill>
                  <a:schemeClr val="tx1">
                    <a:tint val="75000"/>
                  </a:schemeClr>
                </a:solidFill>
              </a:defRPr>
            </a:lvl5pPr>
            <a:lvl6pPr marL="8394768" indent="0">
              <a:buNone/>
              <a:defRPr sz="5100">
                <a:solidFill>
                  <a:schemeClr val="tx1">
                    <a:tint val="75000"/>
                  </a:schemeClr>
                </a:solidFill>
              </a:defRPr>
            </a:lvl6pPr>
            <a:lvl7pPr marL="10073722" indent="0">
              <a:buNone/>
              <a:defRPr sz="5100">
                <a:solidFill>
                  <a:schemeClr val="tx1">
                    <a:tint val="75000"/>
                  </a:schemeClr>
                </a:solidFill>
              </a:defRPr>
            </a:lvl7pPr>
            <a:lvl8pPr marL="11752675" indent="0">
              <a:buNone/>
              <a:defRPr sz="5100">
                <a:solidFill>
                  <a:schemeClr val="tx1">
                    <a:tint val="75000"/>
                  </a:schemeClr>
                </a:solidFill>
              </a:defRPr>
            </a:lvl8pPr>
            <a:lvl9pPr marL="13431629" indent="0">
              <a:buNone/>
              <a:defRPr sz="5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F4DA2B7-625A-446B-A179-767CB31DAE6C}" type="datetime1">
              <a:rPr lang="en-US"/>
              <a:pPr/>
              <a:t>18-Mar-14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DF567E-75EE-49B0-8645-D9F45001142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5558" y="19711681"/>
            <a:ext cx="91883787" cy="55761257"/>
          </a:xfrm>
        </p:spPr>
        <p:txBody>
          <a:bodyPr/>
          <a:lstStyle>
            <a:lvl1pPr>
              <a:defRPr sz="10200"/>
            </a:lvl1pPr>
            <a:lvl2pPr>
              <a:defRPr sz="8900"/>
            </a:lvl2pPr>
            <a:lvl3pPr>
              <a:defRPr sz="7400"/>
            </a:lvl3pPr>
            <a:lvl4pPr>
              <a:defRPr sz="6500"/>
            </a:lvl4pPr>
            <a:lvl5pPr>
              <a:defRPr sz="6500"/>
            </a:lvl5pPr>
            <a:lvl6pPr>
              <a:defRPr sz="6500"/>
            </a:lvl6pPr>
            <a:lvl7pPr>
              <a:defRPr sz="6500"/>
            </a:lvl7pPr>
            <a:lvl8pPr>
              <a:defRPr sz="6500"/>
            </a:lvl8pPr>
            <a:lvl9pPr>
              <a:defRPr sz="6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41048" y="19711681"/>
            <a:ext cx="91883787" cy="55761257"/>
          </a:xfrm>
        </p:spPr>
        <p:txBody>
          <a:bodyPr/>
          <a:lstStyle>
            <a:lvl1pPr>
              <a:defRPr sz="10200"/>
            </a:lvl1pPr>
            <a:lvl2pPr>
              <a:defRPr sz="8900"/>
            </a:lvl2pPr>
            <a:lvl3pPr>
              <a:defRPr sz="7400"/>
            </a:lvl3pPr>
            <a:lvl4pPr>
              <a:defRPr sz="6500"/>
            </a:lvl4pPr>
            <a:lvl5pPr>
              <a:defRPr sz="6500"/>
            </a:lvl5pPr>
            <a:lvl6pPr>
              <a:defRPr sz="6500"/>
            </a:lvl6pPr>
            <a:lvl7pPr>
              <a:defRPr sz="6500"/>
            </a:lvl7pPr>
            <a:lvl8pPr>
              <a:defRPr sz="6500"/>
            </a:lvl8pPr>
            <a:lvl9pPr>
              <a:defRPr sz="6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7650E8-C704-4824-9DD6-A7118B5DCCB5}" type="datetime1">
              <a:rPr lang="en-US"/>
              <a:pPr/>
              <a:t>18-Mar-14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E204CD-5308-4127-AA65-F9E32A063DD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32302" y="656270"/>
            <a:ext cx="28552835" cy="2982593"/>
          </a:xfrm>
        </p:spPr>
        <p:txBody>
          <a:bodyPr>
            <a:noAutofit/>
          </a:bodyPr>
          <a:lstStyle>
            <a:lvl1pPr>
              <a:defRPr sz="5000"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682" y="4310745"/>
            <a:ext cx="13329599" cy="25026258"/>
          </a:xfrm>
        </p:spPr>
        <p:txBody>
          <a:bodyPr>
            <a:normAutofit/>
          </a:bodyPr>
          <a:lstStyle>
            <a:lvl1pPr marL="467228" indent="-467228">
              <a:buNone/>
              <a:defRPr sz="3300">
                <a:latin typeface="Arial"/>
                <a:cs typeface="Arial"/>
              </a:defRPr>
            </a:lvl1pPr>
            <a:lvl2pPr marL="903406" indent="-746678">
              <a:buFont typeface="Wingdings" charset="2"/>
              <a:buChar char="Ø"/>
              <a:defRPr sz="2600">
                <a:latin typeface="Arial"/>
                <a:cs typeface="Arial"/>
              </a:defRPr>
            </a:lvl2pPr>
            <a:lvl3pPr marL="1058656" indent="-622478">
              <a:defRPr sz="2100">
                <a:latin typeface="Arial"/>
                <a:cs typeface="Arial"/>
              </a:defRPr>
            </a:lvl3pPr>
            <a:lvl4pPr marL="1369155" indent="-746678">
              <a:defRPr sz="1800">
                <a:latin typeface="Arial"/>
                <a:cs typeface="Arial"/>
              </a:defRPr>
            </a:lvl4pPr>
            <a:lvl5pPr marL="1650083" indent="-1650083">
              <a:defRPr sz="2600"/>
            </a:lvl5pPr>
            <a:lvl6pPr>
              <a:defRPr sz="5900"/>
            </a:lvl6pPr>
            <a:lvl7pPr>
              <a:defRPr sz="5900"/>
            </a:lvl7pPr>
            <a:lvl8pPr>
              <a:defRPr sz="5900"/>
            </a:lvl8pPr>
            <a:lvl9pPr>
              <a:defRPr sz="5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0"/>
          </p:nvPr>
        </p:nvSpPr>
        <p:spPr>
          <a:xfrm>
            <a:off x="14575082" y="4310745"/>
            <a:ext cx="13329599" cy="25026258"/>
          </a:xfrm>
        </p:spPr>
        <p:txBody>
          <a:bodyPr>
            <a:normAutofit/>
          </a:bodyPr>
          <a:lstStyle>
            <a:lvl1pPr marL="467228" indent="-467228">
              <a:buNone/>
              <a:defRPr sz="3300">
                <a:latin typeface="Arial"/>
                <a:cs typeface="Arial"/>
              </a:defRPr>
            </a:lvl1pPr>
            <a:lvl2pPr marL="903406" indent="-746678">
              <a:buFont typeface="Wingdings" charset="2"/>
              <a:buChar char="Ø"/>
              <a:defRPr sz="2600">
                <a:latin typeface="Arial"/>
                <a:cs typeface="Arial"/>
              </a:defRPr>
            </a:lvl2pPr>
            <a:lvl3pPr marL="1058656" indent="-622478">
              <a:defRPr sz="2100">
                <a:latin typeface="Arial"/>
                <a:cs typeface="Arial"/>
              </a:defRPr>
            </a:lvl3pPr>
            <a:lvl4pPr marL="1369155" indent="-746678">
              <a:defRPr sz="1800">
                <a:latin typeface="Arial"/>
                <a:cs typeface="Arial"/>
              </a:defRPr>
            </a:lvl4pPr>
            <a:lvl5pPr marL="1650083" indent="-1650083">
              <a:defRPr sz="2600"/>
            </a:lvl5pPr>
            <a:lvl6pPr>
              <a:defRPr sz="5900"/>
            </a:lvl6pPr>
            <a:lvl7pPr>
              <a:defRPr sz="5900"/>
            </a:lvl7pPr>
            <a:lvl8pPr>
              <a:defRPr sz="5900"/>
            </a:lvl8pPr>
            <a:lvl9pPr>
              <a:defRPr sz="5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1"/>
          </p:nvPr>
        </p:nvSpPr>
        <p:spPr>
          <a:xfrm>
            <a:off x="28779482" y="4310745"/>
            <a:ext cx="13329599" cy="25026258"/>
          </a:xfrm>
        </p:spPr>
        <p:txBody>
          <a:bodyPr>
            <a:normAutofit/>
          </a:bodyPr>
          <a:lstStyle>
            <a:lvl1pPr marL="467228" indent="-467228">
              <a:buNone/>
              <a:defRPr sz="3300">
                <a:latin typeface="Arial"/>
                <a:cs typeface="Arial"/>
              </a:defRPr>
            </a:lvl1pPr>
            <a:lvl2pPr marL="903406" indent="-746678">
              <a:buFont typeface="Wingdings" charset="2"/>
              <a:buChar char="Ø"/>
              <a:defRPr sz="2600">
                <a:latin typeface="Arial"/>
                <a:cs typeface="Arial"/>
              </a:defRPr>
            </a:lvl2pPr>
            <a:lvl3pPr marL="1058656" indent="-622478">
              <a:defRPr sz="2100">
                <a:latin typeface="Arial"/>
                <a:cs typeface="Arial"/>
              </a:defRPr>
            </a:lvl3pPr>
            <a:lvl4pPr marL="1369155" indent="-746678">
              <a:defRPr sz="1800">
                <a:latin typeface="Arial"/>
                <a:cs typeface="Arial"/>
              </a:defRPr>
            </a:lvl4pPr>
            <a:lvl5pPr marL="1650083" indent="-1650083">
              <a:defRPr sz="2600"/>
            </a:lvl5pPr>
            <a:lvl6pPr>
              <a:defRPr sz="5900"/>
            </a:lvl6pPr>
            <a:lvl7pPr>
              <a:defRPr sz="5900"/>
            </a:lvl7pPr>
            <a:lvl8pPr>
              <a:defRPr sz="5900"/>
            </a:lvl8pPr>
            <a:lvl9pPr>
              <a:defRPr sz="5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A7407F-4550-4C62-A94C-4242D55B1A5B}" type="datetime1">
              <a:rPr lang="en-US"/>
              <a:pPr/>
              <a:t>18-Mar-14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5DBD58-4EBB-4494-B8AC-0D2C5ADB8A9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5E3ADC9-CD4D-46C1-93B4-5B29179FCCD2}" type="datetime1">
              <a:rPr lang="en-US"/>
              <a:pPr/>
              <a:t>18-Mar-14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A9B20A-34A3-4273-9DAD-B7979E4A321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5115" y="1201419"/>
            <a:ext cx="14048718" cy="5113020"/>
          </a:xfrm>
        </p:spPr>
        <p:txBody>
          <a:bodyPr anchor="b"/>
          <a:lstStyle>
            <a:lvl1pPr algn="l">
              <a:defRPr sz="7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95360" y="1201429"/>
            <a:ext cx="23871695" cy="25753697"/>
          </a:xfrm>
        </p:spPr>
        <p:txBody>
          <a:bodyPr/>
          <a:lstStyle>
            <a:lvl1pPr>
              <a:defRPr sz="11700"/>
            </a:lvl1pPr>
            <a:lvl2pPr>
              <a:defRPr sz="10200"/>
            </a:lvl2pPr>
            <a:lvl3pPr>
              <a:defRPr sz="8900"/>
            </a:lvl3pPr>
            <a:lvl4pPr>
              <a:defRPr sz="7400"/>
            </a:lvl4pPr>
            <a:lvl5pPr>
              <a:defRPr sz="7400"/>
            </a:lvl5pPr>
            <a:lvl6pPr>
              <a:defRPr sz="7400"/>
            </a:lvl6pPr>
            <a:lvl7pPr>
              <a:defRPr sz="7400"/>
            </a:lvl7pPr>
            <a:lvl8pPr>
              <a:defRPr sz="7400"/>
            </a:lvl8pPr>
            <a:lvl9pPr>
              <a:defRPr sz="7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5115" y="6314449"/>
            <a:ext cx="14048718" cy="20640677"/>
          </a:xfrm>
        </p:spPr>
        <p:txBody>
          <a:bodyPr/>
          <a:lstStyle>
            <a:lvl1pPr marL="0" indent="0">
              <a:buNone/>
              <a:defRPr sz="5100"/>
            </a:lvl1pPr>
            <a:lvl2pPr marL="1678954" indent="0">
              <a:buNone/>
              <a:defRPr sz="4400"/>
            </a:lvl2pPr>
            <a:lvl3pPr marL="3357906" indent="0">
              <a:buNone/>
              <a:defRPr sz="3600"/>
            </a:lvl3pPr>
            <a:lvl4pPr marL="5036860" indent="0">
              <a:buNone/>
              <a:defRPr sz="3200"/>
            </a:lvl4pPr>
            <a:lvl5pPr marL="6715816" indent="0">
              <a:buNone/>
              <a:defRPr sz="3200"/>
            </a:lvl5pPr>
            <a:lvl6pPr marL="8394768" indent="0">
              <a:buNone/>
              <a:defRPr sz="3200"/>
            </a:lvl6pPr>
            <a:lvl7pPr marL="10073722" indent="0">
              <a:buNone/>
              <a:defRPr sz="3200"/>
            </a:lvl7pPr>
            <a:lvl8pPr marL="11752675" indent="0">
              <a:buNone/>
              <a:defRPr sz="3200"/>
            </a:lvl8pPr>
            <a:lvl9pPr marL="13431629" indent="0">
              <a:buNone/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6E729AB-EDB8-4704-AC97-5CD6FE5B7A70}" type="datetime1">
              <a:rPr lang="en-US"/>
              <a:pPr/>
              <a:t>18-Mar-14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A78472-1850-4578-8CFD-73B23690662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9923" y="21122647"/>
            <a:ext cx="25621298" cy="2493647"/>
          </a:xfrm>
        </p:spPr>
        <p:txBody>
          <a:bodyPr anchor="b"/>
          <a:lstStyle>
            <a:lvl1pPr algn="l">
              <a:defRPr sz="7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69923" y="2696211"/>
            <a:ext cx="25621298" cy="18105120"/>
          </a:xfrm>
        </p:spPr>
        <p:txBody>
          <a:bodyPr rtlCol="0">
            <a:normAutofit/>
          </a:bodyPr>
          <a:lstStyle>
            <a:lvl1pPr marL="0" indent="0">
              <a:buNone/>
              <a:defRPr sz="11700"/>
            </a:lvl1pPr>
            <a:lvl2pPr marL="1678954" indent="0">
              <a:buNone/>
              <a:defRPr sz="10200"/>
            </a:lvl2pPr>
            <a:lvl3pPr marL="3357906" indent="0">
              <a:buNone/>
              <a:defRPr sz="8900"/>
            </a:lvl3pPr>
            <a:lvl4pPr marL="5036860" indent="0">
              <a:buNone/>
              <a:defRPr sz="7400"/>
            </a:lvl4pPr>
            <a:lvl5pPr marL="6715816" indent="0">
              <a:buNone/>
              <a:defRPr sz="7400"/>
            </a:lvl5pPr>
            <a:lvl6pPr marL="8394768" indent="0">
              <a:buNone/>
              <a:defRPr sz="7400"/>
            </a:lvl6pPr>
            <a:lvl7pPr marL="10073722" indent="0">
              <a:buNone/>
              <a:defRPr sz="7400"/>
            </a:lvl7pPr>
            <a:lvl8pPr marL="11752675" indent="0">
              <a:buNone/>
              <a:defRPr sz="7400"/>
            </a:lvl8pPr>
            <a:lvl9pPr marL="13431629" indent="0">
              <a:buNone/>
              <a:defRPr sz="74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9923" y="23616293"/>
            <a:ext cx="25621298" cy="3541394"/>
          </a:xfrm>
        </p:spPr>
        <p:txBody>
          <a:bodyPr/>
          <a:lstStyle>
            <a:lvl1pPr marL="0" indent="0">
              <a:buNone/>
              <a:defRPr sz="5100"/>
            </a:lvl1pPr>
            <a:lvl2pPr marL="1678954" indent="0">
              <a:buNone/>
              <a:defRPr sz="4400"/>
            </a:lvl2pPr>
            <a:lvl3pPr marL="3357906" indent="0">
              <a:buNone/>
              <a:defRPr sz="3600"/>
            </a:lvl3pPr>
            <a:lvl4pPr marL="5036860" indent="0">
              <a:buNone/>
              <a:defRPr sz="3200"/>
            </a:lvl4pPr>
            <a:lvl5pPr marL="6715816" indent="0">
              <a:buNone/>
              <a:defRPr sz="3200"/>
            </a:lvl5pPr>
            <a:lvl6pPr marL="8394768" indent="0">
              <a:buNone/>
              <a:defRPr sz="3200"/>
            </a:lvl6pPr>
            <a:lvl7pPr marL="10073722" indent="0">
              <a:buNone/>
              <a:defRPr sz="3200"/>
            </a:lvl7pPr>
            <a:lvl8pPr marL="11752675" indent="0">
              <a:buNone/>
              <a:defRPr sz="3200"/>
            </a:lvl8pPr>
            <a:lvl9pPr marL="13431629" indent="0">
              <a:buNone/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E816F54-AED0-472E-88D0-D8F64780C8D1}" type="datetime1">
              <a:rPr lang="en-US"/>
              <a:pPr/>
              <a:t>18-Mar-14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943FC0-F024-4D10-BA93-0CEEB8C4DF0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135108" y="1207295"/>
            <a:ext cx="38431947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35791" tIns="167896" rIns="335791" bIns="16789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135108" y="7041358"/>
            <a:ext cx="38431947" cy="1991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35791" tIns="167896" rIns="335791" bIns="1678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35108" y="27967783"/>
            <a:ext cx="9963838" cy="1604963"/>
          </a:xfrm>
          <a:prstGeom prst="rect">
            <a:avLst/>
          </a:prstGeom>
        </p:spPr>
        <p:txBody>
          <a:bodyPr vert="horz" wrap="square" lIns="335791" tIns="167896" rIns="335791" bIns="167896" numCol="1" anchor="ctr" anchorCtr="0" compatLnSpc="1">
            <a:prstTxWarp prst="textNoShape">
              <a:avLst/>
            </a:prstTxWarp>
          </a:bodyPr>
          <a:lstStyle>
            <a:lvl1pPr>
              <a:defRPr sz="44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8285CEBB-7520-4B8A-80C3-56D8AE8876EB}" type="datetime1">
              <a:rPr lang="en-US"/>
              <a:pPr/>
              <a:t>18-Mar-14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89906" y="27967783"/>
            <a:ext cx="13522352" cy="1604963"/>
          </a:xfrm>
          <a:prstGeom prst="rect">
            <a:avLst/>
          </a:prstGeom>
        </p:spPr>
        <p:txBody>
          <a:bodyPr vert="horz" wrap="square" lIns="335791" tIns="167896" rIns="335791" bIns="167896" numCol="1" anchor="ctr" anchorCtr="0" compatLnSpc="1">
            <a:prstTxWarp prst="textNoShape">
              <a:avLst/>
            </a:prstTxWarp>
          </a:bodyPr>
          <a:lstStyle>
            <a:lvl1pPr algn="ctr" defTabSz="1678176">
              <a:defRPr sz="4400">
                <a:solidFill>
                  <a:srgbClr val="898989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603217" y="27967783"/>
            <a:ext cx="9963838" cy="1604963"/>
          </a:xfrm>
          <a:prstGeom prst="rect">
            <a:avLst/>
          </a:prstGeom>
        </p:spPr>
        <p:txBody>
          <a:bodyPr vert="horz" wrap="square" lIns="335791" tIns="167896" rIns="335791" bIns="167896" numCol="1" anchor="ctr" anchorCtr="0" compatLnSpc="1">
            <a:prstTxWarp prst="textNoShape">
              <a:avLst/>
            </a:prstTxWarp>
          </a:bodyPr>
          <a:lstStyle>
            <a:lvl1pPr algn="r">
              <a:defRPr sz="44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E061FCD8-582A-460B-9E89-AA01FF7F5C5C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31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algn="ctr" defTabSz="1676838" rtl="0" eaLnBrk="0" fontAlgn="base" hangingPunct="0">
        <a:spcBef>
          <a:spcPct val="0"/>
        </a:spcBef>
        <a:spcAft>
          <a:spcPct val="0"/>
        </a:spcAft>
        <a:defRPr sz="161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1676838" rtl="0" eaLnBrk="0" fontAlgn="base" hangingPunct="0">
        <a:spcBef>
          <a:spcPct val="0"/>
        </a:spcBef>
        <a:spcAft>
          <a:spcPct val="0"/>
        </a:spcAft>
        <a:defRPr sz="161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1676838" rtl="0" eaLnBrk="0" fontAlgn="base" hangingPunct="0">
        <a:spcBef>
          <a:spcPct val="0"/>
        </a:spcBef>
        <a:spcAft>
          <a:spcPct val="0"/>
        </a:spcAft>
        <a:defRPr sz="161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1676838" rtl="0" eaLnBrk="0" fontAlgn="base" hangingPunct="0">
        <a:spcBef>
          <a:spcPct val="0"/>
        </a:spcBef>
        <a:spcAft>
          <a:spcPct val="0"/>
        </a:spcAft>
        <a:defRPr sz="161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1676838" rtl="0" eaLnBrk="0" fontAlgn="base" hangingPunct="0">
        <a:spcBef>
          <a:spcPct val="0"/>
        </a:spcBef>
        <a:spcAft>
          <a:spcPct val="0"/>
        </a:spcAft>
        <a:defRPr sz="161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25828" algn="ctr" defTabSz="1678176" rtl="0" fontAlgn="base">
        <a:spcBef>
          <a:spcPct val="0"/>
        </a:spcBef>
        <a:spcAft>
          <a:spcPct val="0"/>
        </a:spcAft>
        <a:defRPr sz="161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851655" algn="ctr" defTabSz="1678176" rtl="0" fontAlgn="base">
        <a:spcBef>
          <a:spcPct val="0"/>
        </a:spcBef>
        <a:spcAft>
          <a:spcPct val="0"/>
        </a:spcAft>
        <a:defRPr sz="161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277483" algn="ctr" defTabSz="1678176" rtl="0" fontAlgn="base">
        <a:spcBef>
          <a:spcPct val="0"/>
        </a:spcBef>
        <a:spcAft>
          <a:spcPct val="0"/>
        </a:spcAft>
        <a:defRPr sz="161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703310" algn="ctr" defTabSz="1678176" rtl="0" fontAlgn="base">
        <a:spcBef>
          <a:spcPct val="0"/>
        </a:spcBef>
        <a:spcAft>
          <a:spcPct val="0"/>
        </a:spcAft>
        <a:defRPr sz="161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1255741" indent="-1255741" algn="l" defTabSz="1676838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17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2724863" indent="-1046136" algn="l" defTabSz="1676838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02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4193984" indent="-836531" algn="l" defTabSz="1676838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89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5874599" indent="-836531" algn="l" defTabSz="1676838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74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7551437" indent="-836531" algn="l" defTabSz="1676838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74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9234246" indent="-839477" algn="l" defTabSz="1678954" rtl="0" eaLnBrk="1" latinLnBrk="0" hangingPunct="1">
        <a:spcBef>
          <a:spcPct val="20000"/>
        </a:spcBef>
        <a:buFont typeface="Arial"/>
        <a:buChar char="•"/>
        <a:defRPr sz="7400" kern="1200">
          <a:solidFill>
            <a:schemeClr val="tx1"/>
          </a:solidFill>
          <a:latin typeface="+mn-lt"/>
          <a:ea typeface="+mn-ea"/>
          <a:cs typeface="+mn-cs"/>
        </a:defRPr>
      </a:lvl6pPr>
      <a:lvl7pPr marL="10913200" indent="-839477" algn="l" defTabSz="1678954" rtl="0" eaLnBrk="1" latinLnBrk="0" hangingPunct="1">
        <a:spcBef>
          <a:spcPct val="20000"/>
        </a:spcBef>
        <a:buFont typeface="Arial"/>
        <a:buChar char="•"/>
        <a:defRPr sz="7400" kern="1200">
          <a:solidFill>
            <a:schemeClr val="tx1"/>
          </a:solidFill>
          <a:latin typeface="+mn-lt"/>
          <a:ea typeface="+mn-ea"/>
          <a:cs typeface="+mn-cs"/>
        </a:defRPr>
      </a:lvl7pPr>
      <a:lvl8pPr marL="12592152" indent="-839477" algn="l" defTabSz="1678954" rtl="0" eaLnBrk="1" latinLnBrk="0" hangingPunct="1">
        <a:spcBef>
          <a:spcPct val="20000"/>
        </a:spcBef>
        <a:buFont typeface="Arial"/>
        <a:buChar char="•"/>
        <a:defRPr sz="7400" kern="1200">
          <a:solidFill>
            <a:schemeClr val="tx1"/>
          </a:solidFill>
          <a:latin typeface="+mn-lt"/>
          <a:ea typeface="+mn-ea"/>
          <a:cs typeface="+mn-cs"/>
        </a:defRPr>
      </a:lvl8pPr>
      <a:lvl9pPr marL="14271106" indent="-839477" algn="l" defTabSz="1678954" rtl="0" eaLnBrk="1" latinLnBrk="0" hangingPunct="1">
        <a:spcBef>
          <a:spcPct val="20000"/>
        </a:spcBef>
        <a:buFont typeface="Arial"/>
        <a:buChar char="•"/>
        <a:defRPr sz="7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78954" rtl="0" eaLnBrk="1" latinLnBrk="0" hangingPunct="1">
        <a:defRPr sz="6500" kern="1200">
          <a:solidFill>
            <a:schemeClr val="tx1"/>
          </a:solidFill>
          <a:latin typeface="+mn-lt"/>
          <a:ea typeface="+mn-ea"/>
          <a:cs typeface="+mn-cs"/>
        </a:defRPr>
      </a:lvl1pPr>
      <a:lvl2pPr marL="1678954" algn="l" defTabSz="1678954" rtl="0" eaLnBrk="1" latinLnBrk="0" hangingPunct="1">
        <a:defRPr sz="6500" kern="1200">
          <a:solidFill>
            <a:schemeClr val="tx1"/>
          </a:solidFill>
          <a:latin typeface="+mn-lt"/>
          <a:ea typeface="+mn-ea"/>
          <a:cs typeface="+mn-cs"/>
        </a:defRPr>
      </a:lvl2pPr>
      <a:lvl3pPr marL="3357906" algn="l" defTabSz="1678954" rtl="0" eaLnBrk="1" latinLnBrk="0" hangingPunct="1">
        <a:defRPr sz="6500" kern="1200">
          <a:solidFill>
            <a:schemeClr val="tx1"/>
          </a:solidFill>
          <a:latin typeface="+mn-lt"/>
          <a:ea typeface="+mn-ea"/>
          <a:cs typeface="+mn-cs"/>
        </a:defRPr>
      </a:lvl3pPr>
      <a:lvl4pPr marL="5036860" algn="l" defTabSz="1678954" rtl="0" eaLnBrk="1" latinLnBrk="0" hangingPunct="1">
        <a:defRPr sz="6500" kern="1200">
          <a:solidFill>
            <a:schemeClr val="tx1"/>
          </a:solidFill>
          <a:latin typeface="+mn-lt"/>
          <a:ea typeface="+mn-ea"/>
          <a:cs typeface="+mn-cs"/>
        </a:defRPr>
      </a:lvl4pPr>
      <a:lvl5pPr marL="6715816" algn="l" defTabSz="1678954" rtl="0" eaLnBrk="1" latinLnBrk="0" hangingPunct="1">
        <a:defRPr sz="6500" kern="1200">
          <a:solidFill>
            <a:schemeClr val="tx1"/>
          </a:solidFill>
          <a:latin typeface="+mn-lt"/>
          <a:ea typeface="+mn-ea"/>
          <a:cs typeface="+mn-cs"/>
        </a:defRPr>
      </a:lvl5pPr>
      <a:lvl6pPr marL="8394768" algn="l" defTabSz="1678954" rtl="0" eaLnBrk="1" latinLnBrk="0" hangingPunct="1">
        <a:defRPr sz="6500" kern="1200">
          <a:solidFill>
            <a:schemeClr val="tx1"/>
          </a:solidFill>
          <a:latin typeface="+mn-lt"/>
          <a:ea typeface="+mn-ea"/>
          <a:cs typeface="+mn-cs"/>
        </a:defRPr>
      </a:lvl6pPr>
      <a:lvl7pPr marL="10073722" algn="l" defTabSz="1678954" rtl="0" eaLnBrk="1" latinLnBrk="0" hangingPunct="1">
        <a:defRPr sz="6500" kern="1200">
          <a:solidFill>
            <a:schemeClr val="tx1"/>
          </a:solidFill>
          <a:latin typeface="+mn-lt"/>
          <a:ea typeface="+mn-ea"/>
          <a:cs typeface="+mn-cs"/>
        </a:defRPr>
      </a:lvl7pPr>
      <a:lvl8pPr marL="11752675" algn="l" defTabSz="1678954" rtl="0" eaLnBrk="1" latinLnBrk="0" hangingPunct="1">
        <a:defRPr sz="6500" kern="1200">
          <a:solidFill>
            <a:schemeClr val="tx1"/>
          </a:solidFill>
          <a:latin typeface="+mn-lt"/>
          <a:ea typeface="+mn-ea"/>
          <a:cs typeface="+mn-cs"/>
        </a:defRPr>
      </a:lvl8pPr>
      <a:lvl9pPr marL="13431629" algn="l" defTabSz="1678954" rtl="0" eaLnBrk="1" latinLnBrk="0" hangingPunct="1">
        <a:defRPr sz="6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png"/><Relationship Id="rId18" Type="http://schemas.openxmlformats.org/officeDocument/2006/relationships/oleObject" Target="../embeddings/oleObject4.bin"/><Relationship Id="rId3" Type="http://schemas.openxmlformats.org/officeDocument/2006/relationships/notesSlide" Target="../notesSlides/notesSlide1.xml"/><Relationship Id="rId21" Type="http://schemas.openxmlformats.org/officeDocument/2006/relationships/oleObject" Target="../embeddings/oleObject7.bin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17" Type="http://schemas.openxmlformats.org/officeDocument/2006/relationships/oleObject" Target="../embeddings/oleObject3.bin"/><Relationship Id="rId2" Type="http://schemas.openxmlformats.org/officeDocument/2006/relationships/slideLayout" Target="../slideLayouts/slideLayout5.xml"/><Relationship Id="rId16" Type="http://schemas.openxmlformats.org/officeDocument/2006/relationships/oleObject" Target="../embeddings/oleObject2.bin"/><Relationship Id="rId20" Type="http://schemas.openxmlformats.org/officeDocument/2006/relationships/oleObject" Target="../embeddings/oleObject6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png"/><Relationship Id="rId11" Type="http://schemas.openxmlformats.org/officeDocument/2006/relationships/oleObject" Target="../embeddings/oleObject1.bin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10" Type="http://schemas.openxmlformats.org/officeDocument/2006/relationships/image" Target="../media/image14.png"/><Relationship Id="rId19" Type="http://schemas.openxmlformats.org/officeDocument/2006/relationships/oleObject" Target="../embeddings/oleObject5.bin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title"/>
          <p:cNvGrpSpPr/>
          <p:nvPr/>
        </p:nvGrpSpPr>
        <p:grpSpPr>
          <a:xfrm>
            <a:off x="777081" y="347661"/>
            <a:ext cx="41147999" cy="2926080"/>
            <a:chOff x="357189" y="282574"/>
            <a:chExt cx="41720291" cy="2926080"/>
          </a:xfrm>
        </p:grpSpPr>
        <p:grpSp>
          <p:nvGrpSpPr>
            <p:cNvPr id="144" name="title"/>
            <p:cNvGrpSpPr/>
            <p:nvPr/>
          </p:nvGrpSpPr>
          <p:grpSpPr>
            <a:xfrm>
              <a:off x="357189" y="282574"/>
              <a:ext cx="41720291" cy="2926080"/>
              <a:chOff x="357189" y="282574"/>
              <a:chExt cx="41720291" cy="2926080"/>
            </a:xfrm>
          </p:grpSpPr>
          <p:pic>
            <p:nvPicPr>
              <p:cNvPr id="148" name="blue_roban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357189" y="282574"/>
                <a:ext cx="41720291" cy="29260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49" name="Picture 6" descr="wacv-logo-black-1024.png"/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6237530" y="406401"/>
                <a:ext cx="2286000" cy="23479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50" name="TextBox 7"/>
              <p:cNvSpPr txBox="1">
                <a:spLocks noChangeArrowheads="1"/>
              </p:cNvSpPr>
              <p:nvPr/>
            </p:nvSpPr>
            <p:spPr bwMode="auto">
              <a:xfrm>
                <a:off x="38644246" y="696913"/>
                <a:ext cx="3278715" cy="19970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98810" tIns="49405" rIns="98810" bIns="49405">
                <a:spAutoFit/>
              </a:bodyPr>
              <a:lstStyle/>
              <a:p>
                <a:pPr algn="ctr"/>
                <a:r>
                  <a:rPr lang="en-US" sz="3000" dirty="0"/>
                  <a:t>IEEE 2014 Winter conference on Applications of Computer Vision </a:t>
                </a:r>
              </a:p>
            </p:txBody>
          </p:sp>
          <p:sp>
            <p:nvSpPr>
              <p:cNvPr id="151" name="title"/>
              <p:cNvSpPr/>
              <p:nvPr/>
            </p:nvSpPr>
            <p:spPr>
              <a:xfrm>
                <a:off x="7001532" y="457200"/>
                <a:ext cx="29415215" cy="14003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ja-JP" sz="8500" b="1" dirty="0" smtClean="0">
                    <a:solidFill>
                      <a:schemeClr val="bg1"/>
                    </a:solidFill>
                    <a:cs typeface="Arial" pitchFamily="34" charset="0"/>
                  </a:rPr>
                  <a:t>Coupling Video Segmentation and Action </a:t>
                </a:r>
                <a:r>
                  <a:rPr lang="en-US" altLang="ja-JP" sz="8500" b="1" dirty="0" smtClean="0">
                    <a:solidFill>
                      <a:schemeClr val="bg1"/>
                    </a:solidFill>
                    <a:cs typeface="Arial" pitchFamily="34" charset="0"/>
                  </a:rPr>
                  <a:t>Recognition</a:t>
                </a:r>
                <a:endParaRPr lang="en-US" sz="8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2" name="title_names"/>
              <p:cNvSpPr/>
              <p:nvPr/>
            </p:nvSpPr>
            <p:spPr>
              <a:xfrm>
                <a:off x="14519259" y="2260382"/>
                <a:ext cx="12801600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500" dirty="0">
                    <a:solidFill>
                      <a:schemeClr val="bg1"/>
                    </a:solidFill>
                    <a:latin typeface="+mn-lt"/>
                  </a:rPr>
                  <a:t>Amir </a:t>
                </a:r>
                <a:r>
                  <a:rPr lang="en-US" sz="4500" dirty="0" err="1" smtClean="0">
                    <a:solidFill>
                      <a:schemeClr val="bg1"/>
                    </a:solidFill>
                    <a:latin typeface="+mn-lt"/>
                  </a:rPr>
                  <a:t>Ghodrati</a:t>
                </a:r>
                <a:r>
                  <a:rPr lang="en-US" sz="4500" dirty="0" smtClean="0">
                    <a:solidFill>
                      <a:schemeClr val="bg1"/>
                    </a:solidFill>
                    <a:latin typeface="+mn-lt"/>
                  </a:rPr>
                  <a:t>, Marco </a:t>
                </a:r>
                <a:r>
                  <a:rPr lang="en-US" sz="4500" dirty="0" err="1" smtClean="0">
                    <a:solidFill>
                      <a:schemeClr val="bg1"/>
                    </a:solidFill>
                    <a:latin typeface="+mn-lt"/>
                  </a:rPr>
                  <a:t>Pedersoli</a:t>
                </a:r>
                <a:r>
                  <a:rPr lang="en-US" sz="4500" dirty="0" smtClean="0">
                    <a:solidFill>
                      <a:schemeClr val="bg1"/>
                    </a:solidFill>
                    <a:latin typeface="+mn-lt"/>
                  </a:rPr>
                  <a:t>, </a:t>
                </a:r>
                <a:r>
                  <a:rPr lang="en-US" sz="4500" dirty="0" err="1">
                    <a:solidFill>
                      <a:schemeClr val="bg1"/>
                    </a:solidFill>
                    <a:latin typeface="+mn-lt"/>
                  </a:rPr>
                  <a:t>Tinne</a:t>
                </a:r>
                <a:r>
                  <a:rPr lang="en-US" sz="4500" dirty="0">
                    <a:solidFill>
                      <a:schemeClr val="bg1"/>
                    </a:solidFill>
                    <a:latin typeface="+mn-lt"/>
                  </a:rPr>
                  <a:t> </a:t>
                </a:r>
                <a:r>
                  <a:rPr lang="en-US" sz="4500" dirty="0" err="1">
                    <a:solidFill>
                      <a:schemeClr val="bg1"/>
                    </a:solidFill>
                    <a:latin typeface="+mn-lt"/>
                  </a:rPr>
                  <a:t>Tuytelaars</a:t>
                </a:r>
                <a:endParaRPr lang="en-US" sz="4500" dirty="0">
                  <a:solidFill>
                    <a:schemeClr val="bg1"/>
                  </a:solidFill>
                  <a:latin typeface="+mn-lt"/>
                </a:endParaRPr>
              </a:p>
            </p:txBody>
          </p:sp>
          <p:pic>
            <p:nvPicPr>
              <p:cNvPr id="153" name="title_border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 flipV="1">
                <a:off x="11714380" y="2090361"/>
                <a:ext cx="18913199" cy="66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pic>
          <p:nvPicPr>
            <p:cNvPr id="145" name="logo4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196680" y="599595"/>
              <a:ext cx="1511300" cy="871728"/>
            </a:xfrm>
            <a:prstGeom prst="rect">
              <a:avLst/>
            </a:prstGeom>
            <a:noFill/>
            <a:ln w="9525" cap="flat">
              <a:noFill/>
              <a:round/>
              <a:headEnd/>
              <a:tailEnd/>
            </a:ln>
            <a:effectLst/>
          </p:spPr>
        </p:pic>
        <p:pic>
          <p:nvPicPr>
            <p:cNvPr id="146" name="logo3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5425280" y="1866420"/>
              <a:ext cx="881063" cy="8878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7" name="logo2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777080" y="1039813"/>
              <a:ext cx="4152900" cy="1485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776" name="Group 775"/>
          <p:cNvGrpSpPr/>
          <p:nvPr/>
        </p:nvGrpSpPr>
        <p:grpSpPr>
          <a:xfrm>
            <a:off x="777081" y="18897600"/>
            <a:ext cx="13563601" cy="10668000"/>
            <a:chOff x="1219199" y="2895600"/>
            <a:chExt cx="13563601" cy="10668000"/>
          </a:xfrm>
        </p:grpSpPr>
        <p:sp>
          <p:nvSpPr>
            <p:cNvPr id="770" name="1_seg_b"/>
            <p:cNvSpPr/>
            <p:nvPr/>
          </p:nvSpPr>
          <p:spPr>
            <a:xfrm>
              <a:off x="1219201" y="2895601"/>
              <a:ext cx="13563599" cy="10667999"/>
            </a:xfrm>
            <a:prstGeom prst="rect">
              <a:avLst/>
            </a:prstGeom>
            <a:solidFill>
              <a:srgbClr val="E9F5D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7200" rtlCol="0" anchor="t" anchorCtr="0"/>
            <a:lstStyle/>
            <a:p>
              <a:pPr marL="693738" indent="-220663"/>
              <a:endParaRPr lang="en-US" sz="3800" dirty="0" smtClean="0">
                <a:solidFill>
                  <a:schemeClr val="tx1"/>
                </a:solidFill>
                <a:cs typeface="Arial" pitchFamily="34" charset="0"/>
              </a:endParaRPr>
            </a:p>
            <a:p>
              <a:pPr marL="693738" indent="-220663"/>
              <a:endParaRPr lang="en-US" sz="3800" dirty="0" smtClean="0">
                <a:solidFill>
                  <a:schemeClr val="tx1"/>
                </a:solidFill>
                <a:cs typeface="Arial" pitchFamily="34" charset="0"/>
              </a:endParaRPr>
            </a:p>
            <a:p>
              <a:pPr marL="295275" indent="-295275">
                <a:buFont typeface="Wingdings" pitchFamily="2" charset="2"/>
                <a:buChar char="§"/>
              </a:pPr>
              <a:r>
                <a:rPr lang="en-US" sz="3800" dirty="0" smtClean="0">
                  <a:solidFill>
                    <a:schemeClr val="tx1"/>
                  </a:solidFill>
                </a:rPr>
                <a:t>Initial over-segmentation of the video in </a:t>
              </a:r>
              <a:r>
                <a:rPr lang="en-US" sz="3800" b="1" i="1" dirty="0" smtClean="0">
                  <a:solidFill>
                    <a:schemeClr val="tx1"/>
                  </a:solidFill>
                </a:rPr>
                <a:t>trajectory-groups</a:t>
              </a:r>
              <a:r>
                <a:rPr lang="en-US" sz="3800" b="1" i="1" dirty="0" smtClean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771" name="1_seg_t"/>
            <p:cNvSpPr/>
            <p:nvPr/>
          </p:nvSpPr>
          <p:spPr>
            <a:xfrm>
              <a:off x="1219199" y="2895600"/>
              <a:ext cx="13560552" cy="762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 smtClean="0"/>
                <a:t>Segmentation</a:t>
              </a:r>
              <a:endParaRPr lang="en-US" sz="4800" b="1" dirty="0"/>
            </a:p>
          </p:txBody>
        </p:sp>
        <p:pic>
          <p:nvPicPr>
            <p:cNvPr id="772" name="1_seg_i1" descr="C:\Users\Amir\Desktop\wacv\presentation_long\imgs\shooting_05_04_cf.png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9753599" y="5105400"/>
              <a:ext cx="4204780" cy="3962400"/>
            </a:xfrm>
            <a:prstGeom prst="rect">
              <a:avLst/>
            </a:prstGeom>
            <a:noFill/>
          </p:spPr>
        </p:pic>
        <p:graphicFrame>
          <p:nvGraphicFramePr>
            <p:cNvPr id="773" name="1_seg_f1"/>
            <p:cNvGraphicFramePr>
              <a:graphicFrameLocks noChangeAspect="1"/>
            </p:cNvGraphicFramePr>
            <p:nvPr/>
          </p:nvGraphicFramePr>
          <p:xfrm>
            <a:off x="2057400" y="7560628"/>
            <a:ext cx="6019800" cy="1870121"/>
          </p:xfrm>
          <a:graphic>
            <a:graphicData uri="http://schemas.openxmlformats.org/presentationml/2006/ole">
              <p:oleObj spid="_x0000_s13367" name="Equation" r:id="rId11" imgW="1930320" imgH="634680" progId="Equation.3">
                <p:embed/>
              </p:oleObj>
            </a:graphicData>
          </a:graphic>
        </p:graphicFrame>
        <p:pic>
          <p:nvPicPr>
            <p:cNvPr id="774" name="1_seg_i2" descr="C:\Users\Amir\Desktop\wacv\presentation_long\imgs\pend_f.png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1424356" y="9677400"/>
              <a:ext cx="13129843" cy="3657600"/>
            </a:xfrm>
            <a:prstGeom prst="rect">
              <a:avLst/>
            </a:prstGeom>
            <a:noFill/>
          </p:spPr>
        </p:pic>
        <p:sp>
          <p:nvSpPr>
            <p:cNvPr id="775" name="Rectangle 774"/>
            <p:cNvSpPr/>
            <p:nvPr/>
          </p:nvSpPr>
          <p:spPr>
            <a:xfrm>
              <a:off x="1600200" y="4858941"/>
              <a:ext cx="7148087" cy="24314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95275" indent="-295275" algn="just">
                <a:buFont typeface="Wingdings" pitchFamily="2" charset="2"/>
                <a:buChar char="§"/>
              </a:pPr>
              <a:r>
                <a:rPr lang="en-US" sz="3800" b="1" i="1" dirty="0" smtClean="0">
                  <a:latin typeface="+mn-lt"/>
                </a:rPr>
                <a:t>Actionness</a:t>
              </a:r>
              <a:r>
                <a:rPr lang="en-US" sz="3800" b="1" dirty="0" smtClean="0">
                  <a:latin typeface="+mn-lt"/>
                </a:rPr>
                <a:t> (</a:t>
              </a:r>
              <a:r>
                <a:rPr lang="en-US" sz="3800" b="1" dirty="0" smtClean="0">
                  <a:latin typeface="+mn-lt"/>
                  <a:sym typeface="Symbol"/>
                </a:rPr>
                <a:t></a:t>
              </a:r>
              <a:r>
                <a:rPr lang="en-US" sz="3800" b="1" dirty="0" smtClean="0">
                  <a:latin typeface="+mn-lt"/>
                </a:rPr>
                <a:t>): </a:t>
              </a:r>
              <a:r>
                <a:rPr lang="en-US" sz="3800" dirty="0" smtClean="0">
                  <a:latin typeface="+mn-lt"/>
                </a:rPr>
                <a:t>Learning the similarities that </a:t>
              </a:r>
              <a:r>
                <a:rPr lang="en-US" sz="3800" i="1" dirty="0" smtClean="0">
                  <a:latin typeface="+mn-lt"/>
                </a:rPr>
                <a:t>trajectory-groups</a:t>
              </a:r>
              <a:r>
                <a:rPr lang="en-US" sz="3800" b="1" i="1" dirty="0" smtClean="0">
                  <a:latin typeface="+mn-lt"/>
                </a:rPr>
                <a:t> </a:t>
              </a:r>
              <a:r>
                <a:rPr lang="en-US" sz="3800" dirty="0" smtClean="0">
                  <a:latin typeface="+mn-lt"/>
                </a:rPr>
                <a:t>share across the DATASET, </a:t>
              </a:r>
              <a:r>
                <a:rPr lang="en-US" sz="3800" b="1" dirty="0" smtClean="0">
                  <a:latin typeface="+mn-lt"/>
                </a:rPr>
                <a:t>independent</a:t>
              </a:r>
              <a:r>
                <a:rPr lang="en-US" sz="3800" dirty="0" smtClean="0">
                  <a:latin typeface="+mn-lt"/>
                </a:rPr>
                <a:t> of the action </a:t>
              </a:r>
              <a:r>
                <a:rPr lang="en-US" sz="3800" dirty="0" smtClean="0">
                  <a:latin typeface="+mn-lt"/>
                </a:rPr>
                <a:t>label.</a:t>
              </a:r>
              <a:endParaRPr lang="en-US" sz="3800" dirty="0" smtClean="0">
                <a:latin typeface="+mn-lt"/>
              </a:endParaRPr>
            </a:p>
          </p:txBody>
        </p:sp>
      </p:grpSp>
      <p:grpSp>
        <p:nvGrpSpPr>
          <p:cNvPr id="947" name="Group 946"/>
          <p:cNvGrpSpPr/>
          <p:nvPr/>
        </p:nvGrpSpPr>
        <p:grpSpPr>
          <a:xfrm>
            <a:off x="780129" y="3505201"/>
            <a:ext cx="13560552" cy="15163800"/>
            <a:chOff x="1203963" y="304800"/>
            <a:chExt cx="13560552" cy="15163800"/>
          </a:xfrm>
        </p:grpSpPr>
        <p:sp>
          <p:nvSpPr>
            <p:cNvPr id="861" name="abstract"/>
            <p:cNvSpPr/>
            <p:nvPr/>
          </p:nvSpPr>
          <p:spPr>
            <a:xfrm>
              <a:off x="1203963" y="304800"/>
              <a:ext cx="13560552" cy="15163800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7200" rtlCol="0" anchor="t" anchorCtr="0"/>
            <a:lstStyle/>
            <a:p>
              <a:pPr marL="0" lvl="1" indent="0"/>
              <a:endParaRPr lang="en-US" sz="3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  <a:p>
              <a:endParaRPr lang="en-US" sz="3200" dirty="0">
                <a:solidFill>
                  <a:schemeClr val="tx1"/>
                </a:solidFill>
              </a:endParaRPr>
            </a:p>
            <a:p>
              <a:endParaRPr lang="en-US" sz="3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  <a:p>
              <a:pPr>
                <a:buFont typeface="Wingdings" pitchFamily="2" charset="2"/>
                <a:buChar char="§"/>
              </a:pPr>
              <a:endPara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862" name="Group 861"/>
            <p:cNvGrpSpPr/>
            <p:nvPr/>
          </p:nvGrpSpPr>
          <p:grpSpPr>
            <a:xfrm>
              <a:off x="1737360" y="5410200"/>
              <a:ext cx="12649200" cy="647700"/>
              <a:chOff x="1737360" y="5638800"/>
              <a:chExt cx="12649200" cy="647700"/>
            </a:xfrm>
          </p:grpSpPr>
          <p:sp>
            <p:nvSpPr>
              <p:cNvPr id="863" name="1_seg_abs"/>
              <p:cNvSpPr/>
              <p:nvPr/>
            </p:nvSpPr>
            <p:spPr>
              <a:xfrm>
                <a:off x="1737360" y="5638800"/>
                <a:ext cx="3017520" cy="64770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0650" indent="-120650"/>
                <a:r>
                  <a:rPr lang="en-US" sz="3800" b="1" dirty="0" smtClean="0"/>
                  <a:t>Segmentation</a:t>
                </a:r>
                <a:endParaRPr lang="en-US" sz="3800" b="1" dirty="0"/>
              </a:p>
            </p:txBody>
          </p:sp>
          <p:sp>
            <p:nvSpPr>
              <p:cNvPr id="864" name="2_coseg_abs"/>
              <p:cNvSpPr/>
              <p:nvPr/>
            </p:nvSpPr>
            <p:spPr>
              <a:xfrm>
                <a:off x="4861562" y="5638800"/>
                <a:ext cx="3657600" cy="6477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0650" indent="-120650"/>
                <a:r>
                  <a:rPr lang="en-US" sz="3800" b="1" dirty="0" smtClean="0"/>
                  <a:t>Co-segmentation</a:t>
                </a:r>
                <a:endParaRPr lang="en-US" sz="3800" b="1" dirty="0"/>
              </a:p>
            </p:txBody>
          </p:sp>
          <p:sp>
            <p:nvSpPr>
              <p:cNvPr id="865" name="3_lsvm_abs"/>
              <p:cNvSpPr/>
              <p:nvPr/>
            </p:nvSpPr>
            <p:spPr>
              <a:xfrm>
                <a:off x="8595360" y="5638800"/>
                <a:ext cx="3657600" cy="647700"/>
              </a:xfrm>
              <a:prstGeom prst="rect">
                <a:avLst/>
              </a:prstGeom>
              <a:solidFill>
                <a:srgbClr val="FF9999">
                  <a:alpha val="95686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0650" indent="-120650"/>
                <a:r>
                  <a:rPr lang="en-US" sz="3800" b="1" dirty="0" smtClean="0"/>
                  <a:t>Iterative </a:t>
                </a:r>
                <a:r>
                  <a:rPr lang="en-US" sz="3800" b="1" dirty="0" smtClean="0"/>
                  <a:t>learning</a:t>
                </a:r>
                <a:endParaRPr lang="en-US" sz="3800" b="1" dirty="0"/>
              </a:p>
            </p:txBody>
          </p:sp>
          <p:sp>
            <p:nvSpPr>
              <p:cNvPr id="866" name="4_kernel_abs"/>
              <p:cNvSpPr/>
              <p:nvPr/>
            </p:nvSpPr>
            <p:spPr>
              <a:xfrm>
                <a:off x="12374880" y="5638800"/>
                <a:ext cx="2011680" cy="6477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0650" indent="-120650"/>
                <a:r>
                  <a:rPr lang="en-US" sz="3800" b="1" dirty="0" smtClean="0"/>
                  <a:t>Kernels</a:t>
                </a:r>
                <a:endParaRPr lang="en-US" sz="3800" b="1" dirty="0"/>
              </a:p>
            </p:txBody>
          </p:sp>
        </p:grpSp>
        <p:sp>
          <p:nvSpPr>
            <p:cNvPr id="867" name="abstract_t1"/>
            <p:cNvSpPr/>
            <p:nvPr/>
          </p:nvSpPr>
          <p:spPr>
            <a:xfrm>
              <a:off x="1371599" y="304800"/>
              <a:ext cx="13111559" cy="49552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28600" indent="-228600" algn="just"/>
              <a:r>
                <a:rPr lang="en-US" sz="4800" b="1" dirty="0" smtClean="0">
                  <a:latin typeface="+mn-lt"/>
                  <a:cs typeface="Arial" pitchFamily="34" charset="0"/>
                </a:rPr>
                <a:t>Abstract</a:t>
              </a:r>
              <a:endParaRPr lang="en-US" sz="4800" dirty="0" smtClean="0">
                <a:latin typeface="+mn-lt"/>
                <a:cs typeface="Arial" pitchFamily="34" charset="0"/>
              </a:endParaRPr>
            </a:p>
            <a:p>
              <a:pPr marL="228600" indent="-106363" algn="just">
                <a:buFont typeface="Wingdings" pitchFamily="2" charset="2"/>
                <a:buChar char="§"/>
              </a:pPr>
              <a:r>
                <a:rPr lang="en-US" sz="3600" dirty="0" smtClean="0">
                  <a:latin typeface="+mn-lt"/>
                  <a:cs typeface="Arial" pitchFamily="34" charset="0"/>
                </a:rPr>
                <a:t> </a:t>
              </a:r>
              <a:r>
                <a:rPr lang="en-US" sz="3800" dirty="0" smtClean="0">
                  <a:latin typeface="+mn-lt"/>
                  <a:cs typeface="Arial" pitchFamily="34" charset="0"/>
                </a:rPr>
                <a:t>Whether and h</a:t>
              </a:r>
              <a:r>
                <a:rPr lang="en-US" sz="3800" dirty="0" smtClean="0">
                  <a:latin typeface="+mn-lt"/>
                </a:rPr>
                <a:t>ow motion segmentation can be exploited for action </a:t>
              </a:r>
              <a:r>
                <a:rPr lang="en-US" sz="3800" dirty="0" smtClean="0">
                  <a:latin typeface="+mn-lt"/>
                </a:rPr>
                <a:t>recognition.</a:t>
              </a:r>
            </a:p>
            <a:p>
              <a:pPr marL="228600" indent="-106363" algn="just">
                <a:buFont typeface="Wingdings" pitchFamily="2" charset="2"/>
                <a:buChar char="§"/>
              </a:pPr>
              <a:endParaRPr lang="en-US" sz="2000" dirty="0" smtClean="0">
                <a:latin typeface="+mn-lt"/>
              </a:endParaRPr>
            </a:p>
            <a:p>
              <a:pPr marL="228600" indent="-106363" algn="just">
                <a:buFont typeface="Wingdings" pitchFamily="2" charset="2"/>
                <a:buChar char="§"/>
              </a:pPr>
              <a:r>
                <a:rPr lang="en-US" sz="3600" dirty="0" smtClean="0">
                  <a:latin typeface="+mn-lt"/>
                </a:rPr>
                <a:t> </a:t>
              </a:r>
              <a:r>
                <a:rPr lang="en-US" sz="3800" dirty="0" smtClean="0">
                  <a:latin typeface="+mn-lt"/>
                </a:rPr>
                <a:t>For both tasks, state-of-the-art methods are built on the same set of low level features, known as trajectories</a:t>
              </a:r>
              <a:r>
                <a:rPr lang="en-US" sz="3800" dirty="0" smtClean="0">
                  <a:latin typeface="+mn-lt"/>
                </a:rPr>
                <a:t>.</a:t>
              </a:r>
            </a:p>
            <a:p>
              <a:pPr marL="228600" indent="-106363" algn="just">
                <a:buFont typeface="Wingdings" pitchFamily="2" charset="2"/>
                <a:buChar char="§"/>
              </a:pPr>
              <a:endParaRPr lang="en-US" sz="2000" dirty="0" smtClean="0">
                <a:latin typeface="+mn-lt"/>
              </a:endParaRPr>
            </a:p>
            <a:p>
              <a:pPr marL="228600" indent="-106363" algn="just">
                <a:buFont typeface="Wingdings" pitchFamily="2" charset="2"/>
                <a:buChar char="§"/>
              </a:pPr>
              <a:r>
                <a:rPr lang="en-US" sz="3600" dirty="0" smtClean="0">
                  <a:latin typeface="+mn-lt"/>
                </a:rPr>
                <a:t> </a:t>
              </a:r>
              <a:r>
                <a:rPr lang="en-US" sz="3800" dirty="0" smtClean="0">
                  <a:latin typeface="+mn-lt"/>
                </a:rPr>
                <a:t>We propose and evaluate several ways  to integrate and combine these two </a:t>
              </a:r>
              <a:r>
                <a:rPr lang="en-US" sz="3800" dirty="0" smtClean="0">
                  <a:latin typeface="+mn-lt"/>
                </a:rPr>
                <a:t>tasks:</a:t>
              </a:r>
              <a:endParaRPr lang="en-US" sz="3800" dirty="0">
                <a:latin typeface="+mn-lt"/>
              </a:endParaRPr>
            </a:p>
          </p:txBody>
        </p:sp>
        <p:grpSp>
          <p:nvGrpSpPr>
            <p:cNvPr id="868" name="Group 867"/>
            <p:cNvGrpSpPr/>
            <p:nvPr/>
          </p:nvGrpSpPr>
          <p:grpSpPr>
            <a:xfrm>
              <a:off x="1371600" y="9982200"/>
              <a:ext cx="11201400" cy="5105400"/>
              <a:chOff x="1371600" y="10744200"/>
              <a:chExt cx="11201400" cy="5105400"/>
            </a:xfrm>
          </p:grpSpPr>
          <p:sp>
            <p:nvSpPr>
              <p:cNvPr id="869" name="abstract_t3"/>
              <p:cNvSpPr/>
              <p:nvPr/>
            </p:nvSpPr>
            <p:spPr>
              <a:xfrm>
                <a:off x="1371600" y="10744200"/>
                <a:ext cx="7086600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400" b="1" dirty="0" smtClean="0">
                    <a:latin typeface="+mn-lt"/>
                    <a:cs typeface="Arial" pitchFamily="34" charset="0"/>
                  </a:rPr>
                  <a:t>General Recognition Pipeline</a:t>
                </a:r>
                <a:endParaRPr lang="nl-BE" sz="4400" dirty="0" smtClean="0">
                  <a:latin typeface="+mn-lt"/>
                </a:endParaRPr>
              </a:p>
            </p:txBody>
          </p:sp>
          <p:grpSp>
            <p:nvGrpSpPr>
              <p:cNvPr id="870" name="pipeline"/>
              <p:cNvGrpSpPr>
                <a:grpSpLocks noChangeAspect="1"/>
              </p:cNvGrpSpPr>
              <p:nvPr/>
            </p:nvGrpSpPr>
            <p:grpSpPr>
              <a:xfrm>
                <a:off x="1752596" y="11506201"/>
                <a:ext cx="10820402" cy="4343400"/>
                <a:chOff x="1272618" y="1524000"/>
                <a:chExt cx="7481659" cy="3282886"/>
              </a:xfrm>
            </p:grpSpPr>
            <p:sp>
              <p:nvSpPr>
                <p:cNvPr id="871" name="Rectangle 870"/>
                <p:cNvSpPr/>
                <p:nvPr/>
              </p:nvSpPr>
              <p:spPr>
                <a:xfrm>
                  <a:off x="6560736" y="1764103"/>
                  <a:ext cx="1931913" cy="2649630"/>
                </a:xfrm>
                <a:prstGeom prst="rect">
                  <a:avLst/>
                </a:prstGeom>
                <a:ln>
                  <a:solidFill>
                    <a:srgbClr val="C0000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2" name="Rectangle 871"/>
                <p:cNvSpPr/>
                <p:nvPr/>
              </p:nvSpPr>
              <p:spPr>
                <a:xfrm>
                  <a:off x="6911827" y="3427198"/>
                  <a:ext cx="1271716" cy="315709"/>
                </a:xfrm>
                <a:prstGeom prst="rect">
                  <a:avLst/>
                </a:prstGeom>
                <a:ln w="25400">
                  <a:solidFill>
                    <a:schemeClr val="tx2">
                      <a:lumMod val="20000"/>
                      <a:lumOff val="80000"/>
                    </a:schemeClr>
                  </a:solidFill>
                  <a:prstDash val="dash"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dirty="0" smtClean="0">
                      <a:solidFill>
                        <a:schemeClr val="dk1"/>
                      </a:solidFill>
                      <a:latin typeface="Calibri" pitchFamily="34" charset="0"/>
                    </a:rPr>
                    <a:t>Learning action models</a:t>
                  </a:r>
                  <a:endParaRPr lang="en-US" sz="1400" dirty="0">
                    <a:solidFill>
                      <a:schemeClr val="dk1"/>
                    </a:solidFill>
                    <a:latin typeface="Calibri" pitchFamily="34" charset="0"/>
                  </a:endParaRPr>
                </a:p>
              </p:txBody>
            </p:sp>
            <p:cxnSp>
              <p:nvCxnSpPr>
                <p:cNvPr id="873" name="Straight Arrow Connector 872"/>
                <p:cNvCxnSpPr/>
                <p:nvPr/>
              </p:nvCxnSpPr>
              <p:spPr>
                <a:xfrm flipV="1">
                  <a:off x="8492649" y="3035058"/>
                  <a:ext cx="261628" cy="14441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74" name="Rectangle 873"/>
                <p:cNvSpPr/>
                <p:nvPr/>
              </p:nvSpPr>
              <p:spPr>
                <a:xfrm>
                  <a:off x="1510445" y="2500318"/>
                  <a:ext cx="365760" cy="72427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 b="1" dirty="0" smtClean="0">
                      <a:solidFill>
                        <a:srgbClr val="00B050"/>
                      </a:solidFill>
                    </a:rPr>
                    <a:t>.</a:t>
                  </a:r>
                </a:p>
                <a:p>
                  <a:pPr algn="ctr"/>
                  <a:r>
                    <a:rPr lang="en-US" sz="2400" b="1" dirty="0" smtClean="0">
                      <a:solidFill>
                        <a:srgbClr val="00B050"/>
                      </a:solidFill>
                    </a:rPr>
                    <a:t>.</a:t>
                  </a:r>
                </a:p>
                <a:p>
                  <a:pPr algn="ctr"/>
                  <a:r>
                    <a:rPr lang="en-US" sz="2400" b="1" dirty="0" smtClean="0">
                      <a:solidFill>
                        <a:srgbClr val="00B050"/>
                      </a:solidFill>
                    </a:rPr>
                    <a:t>.</a:t>
                  </a:r>
                  <a:endParaRPr lang="en-US" sz="2400" b="1" dirty="0">
                    <a:solidFill>
                      <a:srgbClr val="00B050"/>
                    </a:solidFill>
                  </a:endParaRPr>
                </a:p>
              </p:txBody>
            </p:sp>
            <p:grpSp>
              <p:nvGrpSpPr>
                <p:cNvPr id="875" name="Group 68"/>
                <p:cNvGrpSpPr/>
                <p:nvPr/>
              </p:nvGrpSpPr>
              <p:grpSpPr>
                <a:xfrm>
                  <a:off x="1280155" y="1748109"/>
                  <a:ext cx="5280580" cy="934460"/>
                  <a:chOff x="1280155" y="1748109"/>
                  <a:chExt cx="5280580" cy="934460"/>
                </a:xfrm>
              </p:grpSpPr>
              <p:grpSp>
                <p:nvGrpSpPr>
                  <p:cNvPr id="920" name="Group 38"/>
                  <p:cNvGrpSpPr/>
                  <p:nvPr/>
                </p:nvGrpSpPr>
                <p:grpSpPr>
                  <a:xfrm>
                    <a:off x="1280155" y="1748109"/>
                    <a:ext cx="5280580" cy="934460"/>
                    <a:chOff x="1269988" y="2421635"/>
                    <a:chExt cx="5207012" cy="990602"/>
                  </a:xfrm>
                </p:grpSpPr>
                <p:cxnSp>
                  <p:nvCxnSpPr>
                    <p:cNvPr id="923" name="Straight Arrow Connector 6"/>
                    <p:cNvCxnSpPr/>
                    <p:nvPr/>
                  </p:nvCxnSpPr>
                  <p:spPr>
                    <a:xfrm>
                      <a:off x="1333104" y="2991611"/>
                      <a:ext cx="831600" cy="1588"/>
                    </a:xfrm>
                    <a:prstGeom prst="straightConnector1">
                      <a:avLst/>
                    </a:prstGeom>
                    <a:ln>
                      <a:tailEnd type="arrow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24" name="Rectangle 923"/>
                    <p:cNvSpPr/>
                    <p:nvPr/>
                  </p:nvSpPr>
                  <p:spPr>
                    <a:xfrm>
                      <a:off x="2171649" y="2668523"/>
                      <a:ext cx="1502769" cy="622013"/>
                    </a:xfrm>
                    <a:prstGeom prst="rect">
                      <a:avLst/>
                    </a:prstGeom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dirty="0" smtClean="0">
                          <a:latin typeface="Calibri" pitchFamily="34" charset="0"/>
                        </a:rPr>
                        <a:t>Segmentation Algorithm</a:t>
                      </a:r>
                      <a:endParaRPr lang="en-US" sz="1400" dirty="0">
                        <a:latin typeface="Calibri" pitchFamily="34" charset="0"/>
                      </a:endParaRPr>
                    </a:p>
                  </p:txBody>
                </p:sp>
                <p:grpSp>
                  <p:nvGrpSpPr>
                    <p:cNvPr id="925" name="Group 22"/>
                    <p:cNvGrpSpPr/>
                    <p:nvPr/>
                  </p:nvGrpSpPr>
                  <p:grpSpPr>
                    <a:xfrm>
                      <a:off x="3599280" y="2439816"/>
                      <a:ext cx="1066965" cy="307949"/>
                      <a:chOff x="4285080" y="2284439"/>
                      <a:chExt cx="1066965" cy="307949"/>
                    </a:xfrm>
                  </p:grpSpPr>
                  <p:cxnSp>
                    <p:nvCxnSpPr>
                      <p:cNvPr id="933" name="Straight Arrow Connector 7"/>
                      <p:cNvCxnSpPr/>
                      <p:nvPr/>
                    </p:nvCxnSpPr>
                    <p:spPr>
                      <a:xfrm>
                        <a:off x="4360218" y="2590800"/>
                        <a:ext cx="991827" cy="1588"/>
                      </a:xfrm>
                      <a:prstGeom prst="straightConnector1">
                        <a:avLst/>
                      </a:prstGeom>
                      <a:ln>
                        <a:tailEnd type="arrow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934" name="Rectangle 12"/>
                      <p:cNvSpPr/>
                      <p:nvPr/>
                    </p:nvSpPr>
                    <p:spPr>
                      <a:xfrm>
                        <a:off x="4285080" y="2284439"/>
                        <a:ext cx="991828" cy="196869"/>
                      </a:xfrm>
                      <a:prstGeom prst="rect">
                        <a:avLst/>
                      </a:prstGeom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/>
                        <a:r>
                          <a:rPr lang="en-US" sz="1400" dirty="0" smtClean="0">
                            <a:latin typeface="Calibri" pitchFamily="34" charset="0"/>
                          </a:rPr>
                          <a:t>foreground</a:t>
                        </a:r>
                        <a:endParaRPr lang="en-US" sz="1400" dirty="0">
                          <a:latin typeface="Calibri" pitchFamily="34" charset="0"/>
                        </a:endParaRPr>
                      </a:p>
                    </p:txBody>
                  </p:sp>
                </p:grpSp>
                <p:sp>
                  <p:nvSpPr>
                    <p:cNvPr id="926" name="Rectangle 14"/>
                    <p:cNvSpPr/>
                    <p:nvPr/>
                  </p:nvSpPr>
                  <p:spPr>
                    <a:xfrm>
                      <a:off x="4648201" y="2539898"/>
                      <a:ext cx="1371600" cy="387706"/>
                    </a:xfrm>
                    <a:prstGeom prst="rect">
                      <a:avLst/>
                    </a:prstGeom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dirty="0" smtClean="0">
                          <a:latin typeface="Calibri" pitchFamily="34" charset="0"/>
                        </a:rPr>
                        <a:t>Bow description</a:t>
                      </a:r>
                      <a:endParaRPr lang="en-US" sz="1400" dirty="0">
                        <a:latin typeface="Calibri" pitchFamily="34" charset="0"/>
                      </a:endParaRPr>
                    </a:p>
                  </p:txBody>
                </p:sp>
                <p:sp>
                  <p:nvSpPr>
                    <p:cNvPr id="927" name="Rectangle 926"/>
                    <p:cNvSpPr/>
                    <p:nvPr/>
                  </p:nvSpPr>
                  <p:spPr>
                    <a:xfrm>
                      <a:off x="4648201" y="3024531"/>
                      <a:ext cx="1371600" cy="387706"/>
                    </a:xfrm>
                    <a:prstGeom prst="rect">
                      <a:avLst/>
                    </a:prstGeom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dirty="0" smtClean="0">
                          <a:latin typeface="Calibri" pitchFamily="34" charset="0"/>
                        </a:rPr>
                        <a:t>Bow description</a:t>
                      </a:r>
                      <a:endParaRPr lang="en-US" sz="1400" dirty="0">
                        <a:latin typeface="Calibri" pitchFamily="34" charset="0"/>
                      </a:endParaRPr>
                    </a:p>
                  </p:txBody>
                </p:sp>
                <p:cxnSp>
                  <p:nvCxnSpPr>
                    <p:cNvPr id="928" name="Straight Arrow Connector 927"/>
                    <p:cNvCxnSpPr/>
                    <p:nvPr/>
                  </p:nvCxnSpPr>
                  <p:spPr>
                    <a:xfrm>
                      <a:off x="6019800" y="2726435"/>
                      <a:ext cx="457200" cy="1588"/>
                    </a:xfrm>
                    <a:prstGeom prst="straightConnector1">
                      <a:avLst/>
                    </a:prstGeom>
                    <a:ln>
                      <a:tailEnd type="arrow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9" name="Straight Arrow Connector 51"/>
                    <p:cNvCxnSpPr/>
                    <p:nvPr/>
                  </p:nvCxnSpPr>
                  <p:spPr>
                    <a:xfrm>
                      <a:off x="6019800" y="3209480"/>
                      <a:ext cx="457200" cy="1588"/>
                    </a:xfrm>
                    <a:prstGeom prst="straightConnector1">
                      <a:avLst/>
                    </a:prstGeom>
                    <a:ln>
                      <a:tailEnd type="arrow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30" name="Rectangle 31"/>
                    <p:cNvSpPr/>
                    <p:nvPr/>
                  </p:nvSpPr>
                  <p:spPr>
                    <a:xfrm>
                      <a:off x="6019800" y="2421635"/>
                      <a:ext cx="380999" cy="150933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baseline="-25000" dirty="0" err="1" smtClean="0">
                          <a:latin typeface="Calibri" pitchFamily="34" charset="0"/>
                        </a:rPr>
                        <a:t>Hf</a:t>
                      </a:r>
                      <a:endParaRPr lang="en-US" sz="1400" baseline="-25000" dirty="0">
                        <a:latin typeface="Calibri" pitchFamily="34" charset="0"/>
                      </a:endParaRPr>
                    </a:p>
                  </p:txBody>
                </p:sp>
                <p:sp>
                  <p:nvSpPr>
                    <p:cNvPr id="931" name="Rectangle 32"/>
                    <p:cNvSpPr/>
                    <p:nvPr/>
                  </p:nvSpPr>
                  <p:spPr>
                    <a:xfrm>
                      <a:off x="6019800" y="2927604"/>
                      <a:ext cx="380999" cy="150933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baseline="-25000" dirty="0" err="1" smtClean="0">
                          <a:latin typeface="Calibri" pitchFamily="34" charset="0"/>
                        </a:rPr>
                        <a:t>Hb</a:t>
                      </a:r>
                      <a:endParaRPr lang="en-US" sz="1400" baseline="-25000" dirty="0">
                        <a:latin typeface="Calibri" pitchFamily="34" charset="0"/>
                      </a:endParaRPr>
                    </a:p>
                  </p:txBody>
                </p:sp>
                <p:sp>
                  <p:nvSpPr>
                    <p:cNvPr id="932" name="Rectangle 931"/>
                    <p:cNvSpPr/>
                    <p:nvPr/>
                  </p:nvSpPr>
                  <p:spPr>
                    <a:xfrm>
                      <a:off x="1269988" y="2665368"/>
                      <a:ext cx="901662" cy="196869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i="1" dirty="0" smtClean="0">
                          <a:latin typeface="Calibri" pitchFamily="34" charset="0"/>
                        </a:rPr>
                        <a:t>first video</a:t>
                      </a:r>
                      <a:endParaRPr lang="en-US" sz="1400" dirty="0">
                        <a:latin typeface="Calibri" pitchFamily="34" charset="0"/>
                      </a:endParaRPr>
                    </a:p>
                  </p:txBody>
                </p:sp>
              </p:grpSp>
              <p:cxnSp>
                <p:nvCxnSpPr>
                  <p:cNvPr id="921" name="Straight Arrow Connector 7"/>
                  <p:cNvCxnSpPr/>
                  <p:nvPr/>
                </p:nvCxnSpPr>
                <p:spPr>
                  <a:xfrm>
                    <a:off x="3718560" y="2498820"/>
                    <a:ext cx="1005840" cy="1498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22" name="Rectangle 12"/>
                  <p:cNvSpPr/>
                  <p:nvPr/>
                </p:nvSpPr>
                <p:spPr>
                  <a:xfrm>
                    <a:off x="3642360" y="2209800"/>
                    <a:ext cx="1042416" cy="18571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 smtClean="0">
                        <a:latin typeface="Calibri" pitchFamily="34" charset="0"/>
                      </a:rPr>
                      <a:t>background</a:t>
                    </a:r>
                    <a:endParaRPr lang="en-US" sz="1400" dirty="0">
                      <a:latin typeface="Calibri" pitchFamily="34" charset="0"/>
                    </a:endParaRPr>
                  </a:p>
                </p:txBody>
              </p:sp>
            </p:grpSp>
            <p:grpSp>
              <p:nvGrpSpPr>
                <p:cNvPr id="876" name="Group 69"/>
                <p:cNvGrpSpPr/>
                <p:nvPr/>
              </p:nvGrpSpPr>
              <p:grpSpPr>
                <a:xfrm>
                  <a:off x="1272618" y="3428820"/>
                  <a:ext cx="5280580" cy="934460"/>
                  <a:chOff x="1280153" y="1748107"/>
                  <a:chExt cx="5280580" cy="934460"/>
                </a:xfrm>
              </p:grpSpPr>
              <p:grpSp>
                <p:nvGrpSpPr>
                  <p:cNvPr id="905" name="Group 38"/>
                  <p:cNvGrpSpPr/>
                  <p:nvPr/>
                </p:nvGrpSpPr>
                <p:grpSpPr>
                  <a:xfrm>
                    <a:off x="1280153" y="1748107"/>
                    <a:ext cx="5280580" cy="934460"/>
                    <a:chOff x="1269988" y="2421635"/>
                    <a:chExt cx="5207012" cy="990602"/>
                  </a:xfrm>
                </p:grpSpPr>
                <p:cxnSp>
                  <p:nvCxnSpPr>
                    <p:cNvPr id="908" name="Straight Arrow Connector 6"/>
                    <p:cNvCxnSpPr/>
                    <p:nvPr/>
                  </p:nvCxnSpPr>
                  <p:spPr>
                    <a:xfrm>
                      <a:off x="1333104" y="2991611"/>
                      <a:ext cx="831600" cy="1588"/>
                    </a:xfrm>
                    <a:prstGeom prst="straightConnector1">
                      <a:avLst/>
                    </a:prstGeom>
                    <a:ln>
                      <a:tailEnd type="arrow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09" name="Rectangle 908"/>
                    <p:cNvSpPr/>
                    <p:nvPr/>
                  </p:nvSpPr>
                  <p:spPr>
                    <a:xfrm>
                      <a:off x="2171649" y="2668523"/>
                      <a:ext cx="1502769" cy="622013"/>
                    </a:xfrm>
                    <a:prstGeom prst="rect">
                      <a:avLst/>
                    </a:prstGeom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dirty="0" smtClean="0">
                          <a:latin typeface="Calibri" pitchFamily="34" charset="0"/>
                        </a:rPr>
                        <a:t>Segmentation Algorithm</a:t>
                      </a:r>
                      <a:endParaRPr lang="en-US" sz="1400" dirty="0">
                        <a:latin typeface="Calibri" pitchFamily="34" charset="0"/>
                      </a:endParaRPr>
                    </a:p>
                  </p:txBody>
                </p:sp>
                <p:grpSp>
                  <p:nvGrpSpPr>
                    <p:cNvPr id="910" name="Group 22"/>
                    <p:cNvGrpSpPr/>
                    <p:nvPr/>
                  </p:nvGrpSpPr>
                  <p:grpSpPr>
                    <a:xfrm>
                      <a:off x="3599280" y="2439816"/>
                      <a:ext cx="1066965" cy="307949"/>
                      <a:chOff x="4285080" y="2284439"/>
                      <a:chExt cx="1066965" cy="307949"/>
                    </a:xfrm>
                  </p:grpSpPr>
                  <p:cxnSp>
                    <p:nvCxnSpPr>
                      <p:cNvPr id="918" name="Straight Arrow Connector 7"/>
                      <p:cNvCxnSpPr/>
                      <p:nvPr/>
                    </p:nvCxnSpPr>
                    <p:spPr>
                      <a:xfrm>
                        <a:off x="4360218" y="2590800"/>
                        <a:ext cx="991827" cy="1588"/>
                      </a:xfrm>
                      <a:prstGeom prst="straightConnector1">
                        <a:avLst/>
                      </a:prstGeom>
                      <a:ln>
                        <a:tailEnd type="arrow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919" name="Rectangle 12"/>
                      <p:cNvSpPr/>
                      <p:nvPr/>
                    </p:nvSpPr>
                    <p:spPr>
                      <a:xfrm>
                        <a:off x="4285080" y="2284439"/>
                        <a:ext cx="991828" cy="196869"/>
                      </a:xfrm>
                      <a:prstGeom prst="rect">
                        <a:avLst/>
                      </a:prstGeom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/>
                        <a:r>
                          <a:rPr lang="en-US" sz="1400" dirty="0" smtClean="0">
                            <a:latin typeface="Calibri" pitchFamily="34" charset="0"/>
                          </a:rPr>
                          <a:t>foreground</a:t>
                        </a:r>
                        <a:endParaRPr lang="en-US" sz="1400" dirty="0">
                          <a:latin typeface="Calibri" pitchFamily="34" charset="0"/>
                        </a:endParaRPr>
                      </a:p>
                    </p:txBody>
                  </p:sp>
                </p:grpSp>
                <p:sp>
                  <p:nvSpPr>
                    <p:cNvPr id="911" name="Rectangle 14"/>
                    <p:cNvSpPr/>
                    <p:nvPr/>
                  </p:nvSpPr>
                  <p:spPr>
                    <a:xfrm>
                      <a:off x="4648201" y="2539898"/>
                      <a:ext cx="1371600" cy="387706"/>
                    </a:xfrm>
                    <a:prstGeom prst="rect">
                      <a:avLst/>
                    </a:prstGeom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dirty="0" smtClean="0">
                          <a:latin typeface="Calibri" pitchFamily="34" charset="0"/>
                        </a:rPr>
                        <a:t>Bow description</a:t>
                      </a:r>
                      <a:endParaRPr lang="en-US" sz="1400" dirty="0">
                        <a:latin typeface="Calibri" pitchFamily="34" charset="0"/>
                      </a:endParaRPr>
                    </a:p>
                  </p:txBody>
                </p:sp>
                <p:sp>
                  <p:nvSpPr>
                    <p:cNvPr id="912" name="Rectangle 911"/>
                    <p:cNvSpPr/>
                    <p:nvPr/>
                  </p:nvSpPr>
                  <p:spPr>
                    <a:xfrm>
                      <a:off x="4648201" y="3024531"/>
                      <a:ext cx="1371600" cy="387706"/>
                    </a:xfrm>
                    <a:prstGeom prst="rect">
                      <a:avLst/>
                    </a:prstGeom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dirty="0" smtClean="0">
                          <a:latin typeface="Calibri" pitchFamily="34" charset="0"/>
                        </a:rPr>
                        <a:t>Bow description</a:t>
                      </a:r>
                      <a:endParaRPr lang="en-US" sz="1400" dirty="0">
                        <a:latin typeface="Calibri" pitchFamily="34" charset="0"/>
                      </a:endParaRPr>
                    </a:p>
                  </p:txBody>
                </p:sp>
                <p:cxnSp>
                  <p:nvCxnSpPr>
                    <p:cNvPr id="913" name="Straight Arrow Connector 912"/>
                    <p:cNvCxnSpPr/>
                    <p:nvPr/>
                  </p:nvCxnSpPr>
                  <p:spPr>
                    <a:xfrm>
                      <a:off x="6019800" y="2726435"/>
                      <a:ext cx="457200" cy="1588"/>
                    </a:xfrm>
                    <a:prstGeom prst="straightConnector1">
                      <a:avLst/>
                    </a:prstGeom>
                    <a:ln>
                      <a:tailEnd type="arrow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4" name="Straight Arrow Connector 913"/>
                    <p:cNvCxnSpPr/>
                    <p:nvPr/>
                  </p:nvCxnSpPr>
                  <p:spPr>
                    <a:xfrm>
                      <a:off x="6019800" y="3209480"/>
                      <a:ext cx="457200" cy="1588"/>
                    </a:xfrm>
                    <a:prstGeom prst="straightConnector1">
                      <a:avLst/>
                    </a:prstGeom>
                    <a:ln>
                      <a:tailEnd type="arrow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15" name="Rectangle 31"/>
                    <p:cNvSpPr/>
                    <p:nvPr/>
                  </p:nvSpPr>
                  <p:spPr>
                    <a:xfrm>
                      <a:off x="6019800" y="2421635"/>
                      <a:ext cx="380999" cy="150933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baseline="-25000" dirty="0" err="1" smtClean="0">
                          <a:latin typeface="Calibri" pitchFamily="34" charset="0"/>
                        </a:rPr>
                        <a:t>Hf</a:t>
                      </a:r>
                      <a:endParaRPr lang="en-US" sz="1400" baseline="-25000" dirty="0">
                        <a:latin typeface="Calibri" pitchFamily="34" charset="0"/>
                      </a:endParaRPr>
                    </a:p>
                  </p:txBody>
                </p:sp>
                <p:sp>
                  <p:nvSpPr>
                    <p:cNvPr id="916" name="Rectangle 32"/>
                    <p:cNvSpPr/>
                    <p:nvPr/>
                  </p:nvSpPr>
                  <p:spPr>
                    <a:xfrm>
                      <a:off x="6019800" y="2927604"/>
                      <a:ext cx="380999" cy="150933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baseline="-25000" dirty="0" err="1" smtClean="0">
                          <a:latin typeface="Calibri" pitchFamily="34" charset="0"/>
                        </a:rPr>
                        <a:t>Hb</a:t>
                      </a:r>
                      <a:endParaRPr lang="en-US" sz="1400" baseline="-25000" dirty="0">
                        <a:latin typeface="Calibri" pitchFamily="34" charset="0"/>
                      </a:endParaRPr>
                    </a:p>
                  </p:txBody>
                </p:sp>
                <p:sp>
                  <p:nvSpPr>
                    <p:cNvPr id="917" name="Rectangle 916"/>
                    <p:cNvSpPr/>
                    <p:nvPr/>
                  </p:nvSpPr>
                  <p:spPr>
                    <a:xfrm>
                      <a:off x="1269988" y="2665368"/>
                      <a:ext cx="901662" cy="196869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i="1" dirty="0" smtClean="0">
                          <a:latin typeface="Calibri" pitchFamily="34" charset="0"/>
                        </a:rPr>
                        <a:t>nth video</a:t>
                      </a:r>
                      <a:endParaRPr lang="en-US" sz="1400" dirty="0">
                        <a:latin typeface="Calibri" pitchFamily="34" charset="0"/>
                      </a:endParaRPr>
                    </a:p>
                  </p:txBody>
                </p:sp>
              </p:grpSp>
              <p:cxnSp>
                <p:nvCxnSpPr>
                  <p:cNvPr id="906" name="Straight Arrow Connector 7"/>
                  <p:cNvCxnSpPr/>
                  <p:nvPr/>
                </p:nvCxnSpPr>
                <p:spPr>
                  <a:xfrm>
                    <a:off x="3718560" y="2498820"/>
                    <a:ext cx="1005840" cy="1498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07" name="Rectangle 12"/>
                  <p:cNvSpPr/>
                  <p:nvPr/>
                </p:nvSpPr>
                <p:spPr>
                  <a:xfrm>
                    <a:off x="3642360" y="2209800"/>
                    <a:ext cx="1042416" cy="18571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 smtClean="0">
                        <a:latin typeface="Calibri" pitchFamily="34" charset="0"/>
                      </a:rPr>
                      <a:t>background</a:t>
                    </a:r>
                    <a:endParaRPr lang="en-US" sz="1400" dirty="0">
                      <a:latin typeface="Calibri" pitchFamily="34" charset="0"/>
                    </a:endParaRPr>
                  </a:p>
                </p:txBody>
              </p:sp>
            </p:grpSp>
            <p:grpSp>
              <p:nvGrpSpPr>
                <p:cNvPr id="877" name="Group 92"/>
                <p:cNvGrpSpPr>
                  <a:grpSpLocks/>
                </p:cNvGrpSpPr>
                <p:nvPr/>
              </p:nvGrpSpPr>
              <p:grpSpPr bwMode="auto">
                <a:xfrm>
                  <a:off x="6934212" y="2514617"/>
                  <a:ext cx="1143002" cy="838204"/>
                  <a:chOff x="4320" y="1536"/>
                  <a:chExt cx="720" cy="528"/>
                </a:xfrm>
              </p:grpSpPr>
              <p:sp>
                <p:nvSpPr>
                  <p:cNvPr id="885" name="AutoShape 93"/>
                  <p:cNvSpPr>
                    <a:spLocks noChangeArrowheads="1"/>
                  </p:cNvSpPr>
                  <p:nvPr/>
                </p:nvSpPr>
                <p:spPr bwMode="auto">
                  <a:xfrm>
                    <a:off x="4508" y="1826"/>
                    <a:ext cx="62" cy="53"/>
                  </a:xfrm>
                  <a:prstGeom prst="diamond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86" name="Rectangle 94"/>
                  <p:cNvSpPr>
                    <a:spLocks noChangeArrowheads="1"/>
                  </p:cNvSpPr>
                  <p:nvPr/>
                </p:nvSpPr>
                <p:spPr bwMode="auto">
                  <a:xfrm>
                    <a:off x="4852" y="1615"/>
                    <a:ext cx="31" cy="27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87" name="Oval 95"/>
                  <p:cNvSpPr>
                    <a:spLocks noChangeArrowheads="1"/>
                  </p:cNvSpPr>
                  <p:nvPr/>
                </p:nvSpPr>
                <p:spPr bwMode="auto">
                  <a:xfrm>
                    <a:off x="4508" y="1615"/>
                    <a:ext cx="31" cy="27"/>
                  </a:xfrm>
                  <a:prstGeom prst="ellipse">
                    <a:avLst/>
                  </a:prstGeom>
                  <a:solidFill>
                    <a:srgbClr val="33996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88" name="Oval 96"/>
                  <p:cNvSpPr>
                    <a:spLocks noChangeArrowheads="1"/>
                  </p:cNvSpPr>
                  <p:nvPr/>
                </p:nvSpPr>
                <p:spPr bwMode="auto">
                  <a:xfrm>
                    <a:off x="4570" y="1668"/>
                    <a:ext cx="32" cy="26"/>
                  </a:xfrm>
                  <a:prstGeom prst="ellipse">
                    <a:avLst/>
                  </a:prstGeom>
                  <a:solidFill>
                    <a:srgbClr val="33996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89" name="Oval 97"/>
                  <p:cNvSpPr>
                    <a:spLocks noChangeArrowheads="1"/>
                  </p:cNvSpPr>
                  <p:nvPr/>
                </p:nvSpPr>
                <p:spPr bwMode="auto">
                  <a:xfrm>
                    <a:off x="4508" y="1668"/>
                    <a:ext cx="31" cy="26"/>
                  </a:xfrm>
                  <a:prstGeom prst="ellipse">
                    <a:avLst/>
                  </a:prstGeom>
                  <a:solidFill>
                    <a:srgbClr val="33996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90" name="Oval 98"/>
                  <p:cNvSpPr>
                    <a:spLocks noChangeArrowheads="1"/>
                  </p:cNvSpPr>
                  <p:nvPr/>
                </p:nvSpPr>
                <p:spPr bwMode="auto">
                  <a:xfrm>
                    <a:off x="4570" y="1589"/>
                    <a:ext cx="32" cy="26"/>
                  </a:xfrm>
                  <a:prstGeom prst="ellipse">
                    <a:avLst/>
                  </a:prstGeom>
                  <a:solidFill>
                    <a:srgbClr val="33996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91" name="Oval 99"/>
                  <p:cNvSpPr>
                    <a:spLocks noChangeArrowheads="1"/>
                  </p:cNvSpPr>
                  <p:nvPr/>
                </p:nvSpPr>
                <p:spPr bwMode="auto">
                  <a:xfrm>
                    <a:off x="4508" y="1562"/>
                    <a:ext cx="31" cy="27"/>
                  </a:xfrm>
                  <a:prstGeom prst="ellipse">
                    <a:avLst/>
                  </a:prstGeom>
                  <a:solidFill>
                    <a:srgbClr val="33996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92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4946" y="1668"/>
                    <a:ext cx="31" cy="2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93" name="Rectangle 101"/>
                  <p:cNvSpPr>
                    <a:spLocks noChangeArrowheads="1"/>
                  </p:cNvSpPr>
                  <p:nvPr/>
                </p:nvSpPr>
                <p:spPr bwMode="auto">
                  <a:xfrm>
                    <a:off x="4883" y="1721"/>
                    <a:ext cx="32" cy="2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94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4915" y="1615"/>
                    <a:ext cx="31" cy="27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95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4852" y="1668"/>
                    <a:ext cx="31" cy="2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96" name="AutoShape 104"/>
                  <p:cNvSpPr>
                    <a:spLocks noChangeArrowheads="1"/>
                  </p:cNvSpPr>
                  <p:nvPr/>
                </p:nvSpPr>
                <p:spPr bwMode="auto">
                  <a:xfrm>
                    <a:off x="4570" y="1879"/>
                    <a:ext cx="63" cy="53"/>
                  </a:xfrm>
                  <a:prstGeom prst="diamond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97" name="AutoShape 105"/>
                  <p:cNvSpPr>
                    <a:spLocks noChangeArrowheads="1"/>
                  </p:cNvSpPr>
                  <p:nvPr/>
                </p:nvSpPr>
                <p:spPr bwMode="auto">
                  <a:xfrm>
                    <a:off x="4539" y="1932"/>
                    <a:ext cx="63" cy="53"/>
                  </a:xfrm>
                  <a:prstGeom prst="diamond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98" name="AutoShape 106"/>
                  <p:cNvSpPr>
                    <a:spLocks noChangeArrowheads="1"/>
                  </p:cNvSpPr>
                  <p:nvPr/>
                </p:nvSpPr>
                <p:spPr bwMode="auto">
                  <a:xfrm>
                    <a:off x="4539" y="2011"/>
                    <a:ext cx="63" cy="53"/>
                  </a:xfrm>
                  <a:prstGeom prst="diamond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99" name="AutoShape 107"/>
                  <p:cNvSpPr>
                    <a:spLocks noChangeArrowheads="1"/>
                  </p:cNvSpPr>
                  <p:nvPr/>
                </p:nvSpPr>
                <p:spPr bwMode="auto">
                  <a:xfrm>
                    <a:off x="4477" y="1906"/>
                    <a:ext cx="62" cy="52"/>
                  </a:xfrm>
                  <a:prstGeom prst="diamond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00" name="Line 10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64" y="1562"/>
                    <a:ext cx="63" cy="212"/>
                  </a:xfrm>
                  <a:prstGeom prst="line">
                    <a:avLst/>
                  </a:prstGeom>
                  <a:noFill/>
                  <a:ln w="9525">
                    <a:solidFill>
                      <a:srgbClr val="333399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01" name="Line 109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508" y="1747"/>
                    <a:ext cx="156" cy="27"/>
                  </a:xfrm>
                  <a:prstGeom prst="line">
                    <a:avLst/>
                  </a:prstGeom>
                  <a:noFill/>
                  <a:ln w="9525">
                    <a:solidFill>
                      <a:srgbClr val="333399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02" name="Line 110"/>
                  <p:cNvSpPr>
                    <a:spLocks noChangeShapeType="1"/>
                  </p:cNvSpPr>
                  <p:nvPr/>
                </p:nvSpPr>
                <p:spPr bwMode="auto">
                  <a:xfrm>
                    <a:off x="4664" y="1774"/>
                    <a:ext cx="157" cy="105"/>
                  </a:xfrm>
                  <a:prstGeom prst="line">
                    <a:avLst/>
                  </a:prstGeom>
                  <a:noFill/>
                  <a:ln w="9525">
                    <a:solidFill>
                      <a:srgbClr val="333399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03" name="Line 11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14" y="1536"/>
                    <a:ext cx="0" cy="475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04" name="Line 112"/>
                  <p:cNvSpPr>
                    <a:spLocks noChangeShapeType="1"/>
                  </p:cNvSpPr>
                  <p:nvPr/>
                </p:nvSpPr>
                <p:spPr bwMode="auto">
                  <a:xfrm>
                    <a:off x="4320" y="1906"/>
                    <a:ext cx="720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878" name="Rectangle 877"/>
                <p:cNvSpPr/>
                <p:nvPr/>
              </p:nvSpPr>
              <p:spPr>
                <a:xfrm>
                  <a:off x="1876205" y="1524000"/>
                  <a:ext cx="2086195" cy="2889734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7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79" name="Straight Arrow Connector 878"/>
                <p:cNvCxnSpPr/>
                <p:nvPr/>
              </p:nvCxnSpPr>
              <p:spPr>
                <a:xfrm rot="16200000" flipH="1">
                  <a:off x="2811781" y="1764792"/>
                  <a:ext cx="320040" cy="1"/>
                </a:xfrm>
                <a:prstGeom prst="straightConnector1">
                  <a:avLst/>
                </a:prstGeom>
                <a:ln>
                  <a:solidFill>
                    <a:srgbClr val="92D050"/>
                  </a:solidFill>
                  <a:prstDash val="dash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80" name="Group 112"/>
                <p:cNvGrpSpPr/>
                <p:nvPr/>
              </p:nvGrpSpPr>
              <p:grpSpPr>
                <a:xfrm>
                  <a:off x="2931197" y="4393563"/>
                  <a:ext cx="4801077" cy="413323"/>
                  <a:chOff x="2208213" y="5054479"/>
                  <a:chExt cx="5564189" cy="738309"/>
                </a:xfrm>
              </p:grpSpPr>
              <p:cxnSp>
                <p:nvCxnSpPr>
                  <p:cNvPr id="882" name="Straight Connector 881"/>
                  <p:cNvCxnSpPr/>
                  <p:nvPr/>
                </p:nvCxnSpPr>
                <p:spPr>
                  <a:xfrm>
                    <a:off x="2211389" y="5791200"/>
                    <a:ext cx="5561011" cy="1588"/>
                  </a:xfrm>
                  <a:prstGeom prst="line">
                    <a:avLst/>
                  </a:prstGeom>
                  <a:ln>
                    <a:solidFill>
                      <a:srgbClr val="FF9999"/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3" name="Straight Arrow Connector 882"/>
                  <p:cNvCxnSpPr/>
                  <p:nvPr/>
                </p:nvCxnSpPr>
                <p:spPr>
                  <a:xfrm rot="5400000" flipH="1" flipV="1">
                    <a:off x="1839852" y="5422840"/>
                    <a:ext cx="738309" cy="1588"/>
                  </a:xfrm>
                  <a:prstGeom prst="straightConnector1">
                    <a:avLst/>
                  </a:prstGeom>
                  <a:ln>
                    <a:solidFill>
                      <a:srgbClr val="FF9999"/>
                    </a:solidFill>
                    <a:prstDash val="dash"/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4" name="Straight Connector 883"/>
                  <p:cNvCxnSpPr/>
                  <p:nvPr/>
                </p:nvCxnSpPr>
                <p:spPr>
                  <a:xfrm rot="5400000">
                    <a:off x="7422387" y="5441185"/>
                    <a:ext cx="700025" cy="5"/>
                  </a:xfrm>
                  <a:prstGeom prst="line">
                    <a:avLst/>
                  </a:prstGeom>
                  <a:ln>
                    <a:solidFill>
                      <a:srgbClr val="FF9999"/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81" name="Straight Arrow Connector 880"/>
                <p:cNvCxnSpPr/>
                <p:nvPr/>
              </p:nvCxnSpPr>
              <p:spPr>
                <a:xfrm rot="16200000" flipH="1">
                  <a:off x="2811781" y="3421379"/>
                  <a:ext cx="320040" cy="1"/>
                </a:xfrm>
                <a:prstGeom prst="straightConnector1">
                  <a:avLst/>
                </a:prstGeom>
                <a:ln>
                  <a:solidFill>
                    <a:srgbClr val="92D050"/>
                  </a:solidFill>
                  <a:prstDash val="dash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35" name="from_8"/>
            <p:cNvSpPr/>
            <p:nvPr/>
          </p:nvSpPr>
          <p:spPr>
            <a:xfrm rot="5400000">
              <a:off x="7087523" y="7829391"/>
              <a:ext cx="901521" cy="3303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 smtClean="0">
                  <a:latin typeface="+mn-lt"/>
                  <a:cs typeface="Arial" pitchFamily="34" charset="0"/>
                </a:rPr>
                <a:t>From [8]</a:t>
              </a:r>
              <a:endParaRPr lang="nl-BE" sz="1400" dirty="0" smtClean="0">
                <a:latin typeface="+mn-lt"/>
              </a:endParaRPr>
            </a:p>
          </p:txBody>
        </p:sp>
        <p:grpSp>
          <p:nvGrpSpPr>
            <p:cNvPr id="936" name="Group 935"/>
            <p:cNvGrpSpPr/>
            <p:nvPr/>
          </p:nvGrpSpPr>
          <p:grpSpPr>
            <a:xfrm>
              <a:off x="1371600" y="6324600"/>
              <a:ext cx="12568495" cy="3681711"/>
              <a:chOff x="1371600" y="7028358"/>
              <a:chExt cx="12568495" cy="3681711"/>
            </a:xfrm>
          </p:grpSpPr>
          <p:sp>
            <p:nvSpPr>
              <p:cNvPr id="937" name="abstract_t3"/>
              <p:cNvSpPr/>
              <p:nvPr/>
            </p:nvSpPr>
            <p:spPr>
              <a:xfrm>
                <a:off x="1371600" y="7028358"/>
                <a:ext cx="3048000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400" b="1" dirty="0" smtClean="0">
                    <a:latin typeface="+mn-lt"/>
                    <a:cs typeface="Arial" pitchFamily="34" charset="0"/>
                  </a:rPr>
                  <a:t>Trajectories</a:t>
                </a:r>
                <a:endParaRPr lang="nl-BE" sz="4400" dirty="0" smtClean="0">
                  <a:latin typeface="+mn-lt"/>
                </a:endParaRPr>
              </a:p>
            </p:txBody>
          </p:sp>
          <p:pic>
            <p:nvPicPr>
              <p:cNvPr id="938" name="Picture 2" descr="C:\Users\Amir\Desktop\wacv\presentation_long\imgs\traj_f.png"/>
              <p:cNvPicPr>
                <a:picLocks noChangeAspect="1" noChangeArrowheads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 bwMode="auto">
              <a:xfrm>
                <a:off x="1734315" y="7620000"/>
                <a:ext cx="5898046" cy="3090069"/>
              </a:xfrm>
              <a:prstGeom prst="rect">
                <a:avLst/>
              </a:prstGeom>
              <a:noFill/>
            </p:spPr>
          </p:pic>
          <p:grpSp>
            <p:nvGrpSpPr>
              <p:cNvPr id="939" name="Group 97"/>
              <p:cNvGrpSpPr/>
              <p:nvPr/>
            </p:nvGrpSpPr>
            <p:grpSpPr>
              <a:xfrm>
                <a:off x="9573647" y="7543799"/>
                <a:ext cx="4366448" cy="2989758"/>
                <a:chOff x="7832625" y="7391399"/>
                <a:chExt cx="4366448" cy="2989758"/>
              </a:xfrm>
            </p:grpSpPr>
            <p:grpSp>
              <p:nvGrpSpPr>
                <p:cNvPr id="942" name="Group 93"/>
                <p:cNvGrpSpPr/>
                <p:nvPr/>
              </p:nvGrpSpPr>
              <p:grpSpPr>
                <a:xfrm>
                  <a:off x="8305799" y="9916637"/>
                  <a:ext cx="3516777" cy="312121"/>
                  <a:chOff x="1695368" y="9340870"/>
                  <a:chExt cx="3276600" cy="316580"/>
                </a:xfrm>
              </p:grpSpPr>
              <p:sp>
                <p:nvSpPr>
                  <p:cNvPr id="944" name="abstract_t3"/>
                  <p:cNvSpPr/>
                  <p:nvPr/>
                </p:nvSpPr>
                <p:spPr>
                  <a:xfrm>
                    <a:off x="1695368" y="9340870"/>
                    <a:ext cx="914400" cy="31657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800" b="1" dirty="0" smtClean="0">
                        <a:latin typeface="+mn-lt"/>
                        <a:cs typeface="Arial" pitchFamily="34" charset="0"/>
                      </a:rPr>
                      <a:t>HOG</a:t>
                    </a:r>
                    <a:endParaRPr lang="nl-BE" sz="1800" dirty="0" smtClean="0">
                      <a:latin typeface="+mn-lt"/>
                    </a:endParaRPr>
                  </a:p>
                </p:txBody>
              </p:sp>
              <p:sp>
                <p:nvSpPr>
                  <p:cNvPr id="945" name="abstract_t3"/>
                  <p:cNvSpPr/>
                  <p:nvPr/>
                </p:nvSpPr>
                <p:spPr>
                  <a:xfrm>
                    <a:off x="2914566" y="9340870"/>
                    <a:ext cx="914400" cy="31657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800" b="1" dirty="0" smtClean="0">
                        <a:latin typeface="+mn-lt"/>
                        <a:cs typeface="Arial" pitchFamily="34" charset="0"/>
                      </a:rPr>
                      <a:t>HOF</a:t>
                    </a:r>
                    <a:endParaRPr lang="nl-BE" sz="1800" dirty="0" smtClean="0">
                      <a:latin typeface="+mn-lt"/>
                    </a:endParaRPr>
                  </a:p>
                </p:txBody>
              </p:sp>
              <p:sp>
                <p:nvSpPr>
                  <p:cNvPr id="946" name="abstract_t3"/>
                  <p:cNvSpPr/>
                  <p:nvPr/>
                </p:nvSpPr>
                <p:spPr>
                  <a:xfrm>
                    <a:off x="4057568" y="9340880"/>
                    <a:ext cx="914400" cy="31657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800" b="1" dirty="0" smtClean="0">
                        <a:latin typeface="+mn-lt"/>
                        <a:cs typeface="Arial" pitchFamily="34" charset="0"/>
                      </a:rPr>
                      <a:t>MBH</a:t>
                    </a:r>
                    <a:endParaRPr lang="nl-BE" sz="1800" dirty="0" smtClean="0">
                      <a:latin typeface="+mn-lt"/>
                    </a:endParaRPr>
                  </a:p>
                </p:txBody>
              </p:sp>
            </p:grpSp>
            <p:pic>
              <p:nvPicPr>
                <p:cNvPr id="943" name="Picture 3" descr="C:\Users\Amir\Desktop\wacv\presentation_long\imgs\hog_f.png"/>
                <p:cNvPicPr>
                  <a:picLocks noChangeAspect="1" noChangeArrowheads="1"/>
                </p:cNvPicPr>
                <p:nvPr/>
              </p:nvPicPr>
              <p:blipFill>
                <a:blip r:embed="rId14"/>
                <a:srcRect/>
                <a:stretch>
                  <a:fillRect/>
                </a:stretch>
              </p:blipFill>
              <p:spPr bwMode="auto">
                <a:xfrm>
                  <a:off x="7832625" y="7391399"/>
                  <a:ext cx="4366448" cy="2989758"/>
                </a:xfrm>
                <a:prstGeom prst="rect">
                  <a:avLst/>
                </a:prstGeom>
                <a:noFill/>
              </p:spPr>
            </p:pic>
          </p:grpSp>
          <p:cxnSp>
            <p:nvCxnSpPr>
              <p:cNvPr id="940" name="Straight Arrow Connector 7"/>
              <p:cNvCxnSpPr/>
              <p:nvPr/>
            </p:nvCxnSpPr>
            <p:spPr>
              <a:xfrm>
                <a:off x="7924800" y="8915400"/>
                <a:ext cx="18288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1" name="Rectangle 12"/>
              <p:cNvSpPr/>
              <p:nvPr/>
            </p:nvSpPr>
            <p:spPr>
              <a:xfrm>
                <a:off x="7772400" y="8458200"/>
                <a:ext cx="19050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 smtClean="0">
                    <a:latin typeface="Calibri" pitchFamily="34" charset="0"/>
                  </a:rPr>
                  <a:t>description</a:t>
                </a:r>
                <a:endParaRPr lang="en-US" sz="2400" dirty="0">
                  <a:latin typeface="Calibri" pitchFamily="34" charset="0"/>
                </a:endParaRPr>
              </a:p>
            </p:txBody>
          </p:sp>
        </p:grpSp>
      </p:grpSp>
      <p:grpSp>
        <p:nvGrpSpPr>
          <p:cNvPr id="986" name="Group 985"/>
          <p:cNvGrpSpPr/>
          <p:nvPr/>
        </p:nvGrpSpPr>
        <p:grpSpPr>
          <a:xfrm>
            <a:off x="28364528" y="3505199"/>
            <a:ext cx="13560553" cy="13942839"/>
            <a:chOff x="28242420" y="3505199"/>
            <a:chExt cx="13560553" cy="13942839"/>
          </a:xfrm>
        </p:grpSpPr>
        <p:sp>
          <p:nvSpPr>
            <p:cNvPr id="948" name="results_b"/>
            <p:cNvSpPr/>
            <p:nvPr/>
          </p:nvSpPr>
          <p:spPr>
            <a:xfrm>
              <a:off x="28242421" y="3505199"/>
              <a:ext cx="13560552" cy="13942839"/>
            </a:xfrm>
            <a:prstGeom prst="rect">
              <a:avLst/>
            </a:prstGeom>
            <a:solidFill>
              <a:srgbClr val="FFFFD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7200" rtlCol="0" anchor="t" anchorCtr="0"/>
            <a:lstStyle/>
            <a:p>
              <a:pPr marL="693738" indent="-220663"/>
              <a:endParaRPr lang="en-US" sz="2800" dirty="0" smtClean="0">
                <a:solidFill>
                  <a:schemeClr val="tx1"/>
                </a:solidFill>
                <a:cs typeface="Arial" pitchFamily="34" charset="0"/>
              </a:endParaRPr>
            </a:p>
            <a:p>
              <a:pPr marL="693738" indent="-220663"/>
              <a:endParaRPr lang="en-US" sz="2800" dirty="0" smtClean="0">
                <a:solidFill>
                  <a:schemeClr val="tx1"/>
                </a:solidFill>
                <a:cs typeface="Arial" pitchFamily="34" charset="0"/>
              </a:endParaRPr>
            </a:p>
          </p:txBody>
        </p:sp>
        <p:sp>
          <p:nvSpPr>
            <p:cNvPr id="949" name="results_t"/>
            <p:cNvSpPr/>
            <p:nvPr/>
          </p:nvSpPr>
          <p:spPr>
            <a:xfrm>
              <a:off x="28242420" y="3505200"/>
              <a:ext cx="13560552" cy="758952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 smtClean="0">
                  <a:solidFill>
                    <a:schemeClr val="tx1"/>
                  </a:solidFill>
                </a:rPr>
                <a:t>Experimental results</a:t>
              </a:r>
              <a:endParaRPr lang="en-US" sz="4800" b="1" dirty="0">
                <a:solidFill>
                  <a:schemeClr val="tx1"/>
                </a:solidFill>
              </a:endParaRPr>
            </a:p>
          </p:txBody>
        </p:sp>
        <p:sp>
          <p:nvSpPr>
            <p:cNvPr id="950" name="Rectangle 949"/>
            <p:cNvSpPr/>
            <p:nvPr/>
          </p:nvSpPr>
          <p:spPr>
            <a:xfrm>
              <a:off x="28471021" y="5794683"/>
              <a:ext cx="5791200" cy="12157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95275" indent="-295275">
                <a:buFont typeface="Wingdings" pitchFamily="2" charset="2"/>
                <a:buChar char="§"/>
              </a:pPr>
              <a:r>
                <a:rPr lang="nl-BE" sz="3800" dirty="0" smtClean="0">
                  <a:solidFill>
                    <a:schemeClr val="tx1"/>
                  </a:solidFill>
                  <a:latin typeface="+mn-lt"/>
                </a:rPr>
                <a:t>UCF Sports</a:t>
              </a:r>
            </a:p>
            <a:p>
              <a:pPr marL="744538" lvl="1" indent="-339725">
                <a:buFont typeface="Wingdings" pitchFamily="2" charset="2"/>
                <a:buChar char="§"/>
              </a:pPr>
              <a:r>
                <a:rPr lang="nl-BE" sz="3500" dirty="0" smtClean="0">
                  <a:solidFill>
                    <a:schemeClr val="tx1"/>
                  </a:solidFill>
                  <a:latin typeface="+mn-lt"/>
                </a:rPr>
                <a:t>10 categories, 150 videos </a:t>
              </a:r>
            </a:p>
          </p:txBody>
        </p:sp>
        <p:sp>
          <p:nvSpPr>
            <p:cNvPr id="951" name="Rectangle 950"/>
            <p:cNvSpPr/>
            <p:nvPr/>
          </p:nvSpPr>
          <p:spPr>
            <a:xfrm>
              <a:off x="28471020" y="4575483"/>
              <a:ext cx="5791200" cy="12157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95275" indent="-295275">
                <a:buFont typeface="Wingdings" pitchFamily="2" charset="2"/>
                <a:buChar char="§"/>
              </a:pPr>
              <a:r>
                <a:rPr lang="nl-BE" sz="3800" dirty="0" smtClean="0">
                  <a:solidFill>
                    <a:schemeClr val="tx1"/>
                  </a:solidFill>
                  <a:latin typeface="+mn-lt"/>
                </a:rPr>
                <a:t>YouTube</a:t>
              </a:r>
            </a:p>
            <a:p>
              <a:pPr marL="744538" lvl="1" indent="-339725">
                <a:buFont typeface="Wingdings" pitchFamily="2" charset="2"/>
                <a:buChar char="§"/>
              </a:pPr>
              <a:r>
                <a:rPr lang="nl-BE" sz="3500" dirty="0" smtClean="0">
                  <a:solidFill>
                    <a:schemeClr val="tx1"/>
                  </a:solidFill>
                  <a:latin typeface="+mn-lt"/>
                </a:rPr>
                <a:t>11 categories, 1600 videos </a:t>
              </a:r>
            </a:p>
          </p:txBody>
        </p:sp>
      </p:grpSp>
      <p:graphicFrame>
        <p:nvGraphicFramePr>
          <p:cNvPr id="952" name="Table 951"/>
          <p:cNvGraphicFramePr>
            <a:graphicFrameLocks noGrp="1"/>
          </p:cNvGraphicFramePr>
          <p:nvPr/>
        </p:nvGraphicFramePr>
        <p:xfrm>
          <a:off x="28471021" y="7498080"/>
          <a:ext cx="7386638" cy="6065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321959"/>
                <a:gridCol w="2064679"/>
              </a:tblGrid>
              <a:tr h="408279">
                <a:tc>
                  <a:txBody>
                    <a:bodyPr/>
                    <a:lstStyle/>
                    <a:p>
                      <a:pPr algn="ctr"/>
                      <a:r>
                        <a:rPr lang="en-US" sz="3500" b="1" dirty="0" smtClean="0"/>
                        <a:t>Method (YouTube)</a:t>
                      </a:r>
                      <a:endParaRPr lang="en-US" sz="35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b="1" dirty="0" smtClean="0"/>
                        <a:t>Rec. accuracy </a:t>
                      </a:r>
                      <a:endParaRPr lang="en-US" sz="35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4902">
                <a:tc>
                  <a:txBody>
                    <a:bodyPr/>
                    <a:lstStyle/>
                    <a:p>
                      <a:pPr algn="ctr"/>
                      <a:r>
                        <a:rPr lang="en-US" sz="3500" b="0" dirty="0" smtClean="0"/>
                        <a:t>Ground-truth </a:t>
                      </a:r>
                      <a:r>
                        <a:rPr lang="en-US" sz="3500" b="0" dirty="0" smtClean="0"/>
                        <a:t>bounding box (upper bound)</a:t>
                      </a:r>
                      <a:endParaRPr lang="en-US" sz="3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b="0" dirty="0" smtClean="0"/>
                        <a:t>88.5%</a:t>
                      </a:r>
                      <a:endParaRPr lang="en-US" sz="3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279">
                <a:tc>
                  <a:txBody>
                    <a:bodyPr/>
                    <a:lstStyle/>
                    <a:p>
                      <a:pPr algn="ctr"/>
                      <a:r>
                        <a:rPr lang="en-US" sz="3500" b="0" dirty="0" smtClean="0"/>
                        <a:t>No </a:t>
                      </a:r>
                      <a:r>
                        <a:rPr lang="en-US" sz="3500" b="0" dirty="0" err="1" smtClean="0"/>
                        <a:t>seg</a:t>
                      </a:r>
                      <a:r>
                        <a:rPr lang="en-US" sz="3500" b="0" dirty="0" smtClean="0"/>
                        <a:t>. </a:t>
                      </a:r>
                      <a:r>
                        <a:rPr lang="en-US" sz="3500" b="0" dirty="0" smtClean="0"/>
                        <a:t>+ linear</a:t>
                      </a:r>
                      <a:endParaRPr lang="en-US" sz="3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b="0" dirty="0" smtClean="0"/>
                        <a:t>83.5%</a:t>
                      </a:r>
                      <a:endParaRPr lang="en-US" sz="3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279">
                <a:tc>
                  <a:txBody>
                    <a:bodyPr/>
                    <a:lstStyle/>
                    <a:p>
                      <a:pPr algn="ctr"/>
                      <a:r>
                        <a:rPr lang="en-US" sz="3500" b="0" baseline="0" dirty="0" smtClean="0"/>
                        <a:t>Bottom Up + linear</a:t>
                      </a:r>
                      <a:endParaRPr lang="en-US" sz="3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b="0" dirty="0" smtClean="0"/>
                        <a:t>83.6%</a:t>
                      </a:r>
                      <a:endParaRPr lang="en-US" sz="3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279">
                <a:tc>
                  <a:txBody>
                    <a:bodyPr/>
                    <a:lstStyle/>
                    <a:p>
                      <a:pPr algn="ctr"/>
                      <a:r>
                        <a:rPr lang="en-US" sz="3500" b="0" baseline="0" dirty="0" smtClean="0"/>
                        <a:t>Actionness  </a:t>
                      </a:r>
                      <a:r>
                        <a:rPr lang="en-US" sz="3500" b="0" dirty="0" smtClean="0"/>
                        <a:t>+ linear</a:t>
                      </a:r>
                      <a:endParaRPr lang="en-US" sz="3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b="0" dirty="0" smtClean="0"/>
                        <a:t>85.0 %</a:t>
                      </a:r>
                      <a:endParaRPr lang="en-US" sz="3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5696">
                <a:tc>
                  <a:txBody>
                    <a:bodyPr/>
                    <a:lstStyle/>
                    <a:p>
                      <a:pPr marL="0" marR="0" indent="0" algn="ctr" defTabSz="14114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500" b="0" baseline="0" dirty="0" smtClean="0"/>
                        <a:t>Actionness  </a:t>
                      </a:r>
                      <a:r>
                        <a:rPr lang="en-US" sz="3500" b="0" dirty="0" smtClean="0"/>
                        <a:t>+ </a:t>
                      </a:r>
                      <a:r>
                        <a:rPr lang="en-US" sz="3500" b="0" dirty="0" smtClean="0"/>
                        <a:t>kernel</a:t>
                      </a:r>
                      <a:endParaRPr lang="en-US" sz="3500" b="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14114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500" b="0" dirty="0" smtClean="0"/>
                        <a:t>86.2%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279">
                <a:tc>
                  <a:txBody>
                    <a:bodyPr/>
                    <a:lstStyle/>
                    <a:p>
                      <a:pPr marL="0" marR="0" indent="0" algn="ctr" defTabSz="14114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500" b="0" baseline="0" dirty="0" smtClean="0"/>
                        <a:t>Act.  </a:t>
                      </a:r>
                      <a:r>
                        <a:rPr lang="en-US" sz="3500" b="0" baseline="0" dirty="0" smtClean="0"/>
                        <a:t>+ Co-</a:t>
                      </a:r>
                      <a:r>
                        <a:rPr lang="en-US" sz="3500" b="0" baseline="0" dirty="0" err="1" smtClean="0"/>
                        <a:t>seg</a:t>
                      </a:r>
                      <a:r>
                        <a:rPr lang="en-US" sz="3500" b="0" baseline="0" dirty="0" smtClean="0"/>
                        <a:t>. + linear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b="0" dirty="0" smtClean="0"/>
                        <a:t>85.1%</a:t>
                      </a:r>
                      <a:endParaRPr lang="en-US" sz="3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279">
                <a:tc>
                  <a:txBody>
                    <a:bodyPr/>
                    <a:lstStyle/>
                    <a:p>
                      <a:pPr algn="ctr"/>
                      <a:r>
                        <a:rPr lang="en-US" sz="3500" b="0" baseline="0" dirty="0" smtClean="0"/>
                        <a:t>Act. </a:t>
                      </a:r>
                      <a:r>
                        <a:rPr lang="en-US" sz="3500" b="0" baseline="0" dirty="0" smtClean="0"/>
                        <a:t>+ Co-</a:t>
                      </a:r>
                      <a:r>
                        <a:rPr lang="en-US" sz="3500" b="0" baseline="0" dirty="0" err="1" smtClean="0"/>
                        <a:t>seg</a:t>
                      </a:r>
                      <a:r>
                        <a:rPr lang="en-US" sz="3500" b="0" baseline="0" dirty="0" smtClean="0"/>
                        <a:t> + </a:t>
                      </a:r>
                      <a:r>
                        <a:rPr lang="en-US" sz="3500" b="0" baseline="0" dirty="0" smtClean="0"/>
                        <a:t>kernel</a:t>
                      </a:r>
                      <a:endParaRPr lang="en-US" sz="3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b="0" dirty="0" smtClean="0"/>
                        <a:t>86.8%</a:t>
                      </a:r>
                      <a:endParaRPr lang="en-US" sz="3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53" name="Table 952"/>
          <p:cNvGraphicFramePr>
            <a:graphicFrameLocks noGrp="1"/>
          </p:cNvGraphicFramePr>
          <p:nvPr/>
        </p:nvGraphicFramePr>
        <p:xfrm>
          <a:off x="28471021" y="13959840"/>
          <a:ext cx="7467600" cy="30327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01894"/>
                <a:gridCol w="3979766"/>
                <a:gridCol w="1785940"/>
              </a:tblGrid>
              <a:tr h="386863">
                <a:tc>
                  <a:txBody>
                    <a:bodyPr/>
                    <a:lstStyle/>
                    <a:p>
                      <a:pPr algn="ctr"/>
                      <a:r>
                        <a:rPr lang="en-US" sz="3500" b="1" dirty="0" smtClean="0"/>
                        <a:t>Initial</a:t>
                      </a:r>
                      <a:r>
                        <a:rPr lang="en-US" sz="3500" b="1" baseline="0" dirty="0" smtClean="0"/>
                        <a:t> </a:t>
                      </a:r>
                      <a:r>
                        <a:rPr lang="en-US" sz="3500" b="1" baseline="0" dirty="0" err="1" smtClean="0"/>
                        <a:t>Seg</a:t>
                      </a:r>
                      <a:r>
                        <a:rPr lang="en-US" sz="3500" b="1" baseline="0" dirty="0" smtClean="0"/>
                        <a:t>.</a:t>
                      </a:r>
                      <a:endParaRPr lang="en-US" sz="35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b="1" dirty="0" smtClean="0"/>
                        <a:t>Method (YouTube)</a:t>
                      </a:r>
                      <a:endParaRPr lang="en-US" sz="35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b="1" dirty="0" smtClean="0"/>
                        <a:t>Rec. accuracy</a:t>
                      </a:r>
                      <a:endParaRPr lang="en-US" sz="35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8329">
                <a:tc>
                  <a:txBody>
                    <a:bodyPr/>
                    <a:lstStyle/>
                    <a:p>
                      <a:pPr algn="ctr"/>
                      <a:r>
                        <a:rPr lang="en-US" sz="3500" dirty="0" smtClean="0"/>
                        <a:t>Random</a:t>
                      </a:r>
                      <a:endParaRPr lang="en-US" sz="3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dirty="0" err="1" smtClean="0"/>
                        <a:t>Iter</a:t>
                      </a:r>
                      <a:r>
                        <a:rPr lang="en-US" sz="3500" dirty="0" smtClean="0"/>
                        <a:t>.</a:t>
                      </a:r>
                      <a:r>
                        <a:rPr lang="en-US" sz="3500" baseline="0" dirty="0" smtClean="0"/>
                        <a:t> + </a:t>
                      </a:r>
                      <a:r>
                        <a:rPr lang="en-US" sz="3500" b="0" baseline="0" dirty="0" smtClean="0"/>
                        <a:t>Act. </a:t>
                      </a:r>
                      <a:r>
                        <a:rPr lang="en-US" sz="3500" baseline="0" dirty="0" smtClean="0"/>
                        <a:t>+ Co-</a:t>
                      </a:r>
                      <a:r>
                        <a:rPr lang="en-US" sz="3500" baseline="0" dirty="0" err="1" smtClean="0"/>
                        <a:t>seg</a:t>
                      </a:r>
                      <a:endParaRPr lang="en-US" sz="35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dirty="0" smtClean="0"/>
                        <a:t>85.7%</a:t>
                      </a:r>
                      <a:endParaRPr lang="en-US" sz="3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1831">
                <a:tc>
                  <a:txBody>
                    <a:bodyPr/>
                    <a:lstStyle/>
                    <a:p>
                      <a:pPr algn="ctr"/>
                      <a:r>
                        <a:rPr lang="en-US" sz="3500" dirty="0" smtClean="0"/>
                        <a:t>Act.</a:t>
                      </a:r>
                      <a:endParaRPr lang="en-US" sz="35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dirty="0" err="1" smtClean="0"/>
                        <a:t>Iter</a:t>
                      </a:r>
                      <a:r>
                        <a:rPr lang="en-US" sz="3500" dirty="0" smtClean="0"/>
                        <a:t>.</a:t>
                      </a:r>
                      <a:r>
                        <a:rPr lang="en-US" sz="3500" baseline="0" dirty="0" smtClean="0"/>
                        <a:t> + </a:t>
                      </a:r>
                      <a:r>
                        <a:rPr lang="en-US" sz="3500" b="0" baseline="0" dirty="0" smtClean="0"/>
                        <a:t>Act.</a:t>
                      </a:r>
                      <a:r>
                        <a:rPr lang="en-US" sz="3500" baseline="0" dirty="0" smtClean="0"/>
                        <a:t>+ </a:t>
                      </a:r>
                      <a:r>
                        <a:rPr lang="en-US" sz="3500" baseline="0" dirty="0" smtClean="0"/>
                        <a:t>Co-</a:t>
                      </a:r>
                      <a:r>
                        <a:rPr lang="en-US" sz="3500" baseline="0" dirty="0" err="1" smtClean="0"/>
                        <a:t>seg</a:t>
                      </a:r>
                      <a:endParaRPr lang="en-US" sz="3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b="0" dirty="0" smtClean="0"/>
                        <a:t>86.7%</a:t>
                      </a:r>
                      <a:endParaRPr lang="en-US" sz="3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6863">
                <a:tc>
                  <a:txBody>
                    <a:bodyPr/>
                    <a:lstStyle/>
                    <a:p>
                      <a:pPr algn="ctr"/>
                      <a:r>
                        <a:rPr lang="en-US" sz="3500" dirty="0" smtClean="0"/>
                        <a:t>GT</a:t>
                      </a:r>
                      <a:endParaRPr lang="en-US" sz="3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dirty="0" err="1" smtClean="0"/>
                        <a:t>Iter</a:t>
                      </a:r>
                      <a:r>
                        <a:rPr lang="en-US" sz="3500" dirty="0" smtClean="0"/>
                        <a:t>.</a:t>
                      </a:r>
                      <a:r>
                        <a:rPr lang="en-US" sz="3500" baseline="0" dirty="0" smtClean="0"/>
                        <a:t> + </a:t>
                      </a:r>
                      <a:r>
                        <a:rPr lang="en-US" sz="3500" b="0" baseline="0" dirty="0" smtClean="0"/>
                        <a:t>Act.</a:t>
                      </a:r>
                      <a:r>
                        <a:rPr lang="en-US" sz="3500" baseline="0" dirty="0" smtClean="0"/>
                        <a:t>+ </a:t>
                      </a:r>
                      <a:r>
                        <a:rPr lang="en-US" sz="3500" baseline="0" dirty="0" smtClean="0"/>
                        <a:t>Co-</a:t>
                      </a:r>
                      <a:r>
                        <a:rPr lang="en-US" sz="3500" baseline="0" dirty="0" err="1" smtClean="0"/>
                        <a:t>seg</a:t>
                      </a:r>
                      <a:endParaRPr lang="en-US" sz="35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b="0" dirty="0" smtClean="0"/>
                        <a:t>86.7%</a:t>
                      </a:r>
                      <a:endParaRPr lang="en-US" sz="3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54" name="Table 953"/>
          <p:cNvGraphicFramePr>
            <a:graphicFrameLocks noGrp="1"/>
          </p:cNvGraphicFramePr>
          <p:nvPr/>
        </p:nvGraphicFramePr>
        <p:xfrm>
          <a:off x="36243421" y="11643360"/>
          <a:ext cx="5334000" cy="53492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05200"/>
                <a:gridCol w="1828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500" b="1" dirty="0" smtClean="0"/>
                        <a:t>Method (YouTube)</a:t>
                      </a:r>
                      <a:endParaRPr lang="en-US" sz="35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b="1" dirty="0" smtClean="0"/>
                        <a:t>accuracy </a:t>
                      </a:r>
                      <a:endParaRPr lang="en-US" sz="35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500" dirty="0" err="1" smtClean="0"/>
                        <a:t>Brendelet</a:t>
                      </a:r>
                      <a:r>
                        <a:rPr lang="en-US" sz="3500" dirty="0" smtClean="0"/>
                        <a:t> al. 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dirty="0" smtClean="0"/>
                        <a:t>77.8%</a:t>
                      </a:r>
                      <a:endParaRPr lang="en-US" sz="3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500" dirty="0" smtClean="0"/>
                        <a:t>Wang et al. [8]</a:t>
                      </a:r>
                      <a:endParaRPr lang="en-US" sz="3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dirty="0" smtClean="0"/>
                        <a:t>84.2% </a:t>
                      </a:r>
                      <a:endParaRPr lang="en-US" sz="3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1640">
                <a:tc>
                  <a:txBody>
                    <a:bodyPr/>
                    <a:lstStyle/>
                    <a:p>
                      <a:pPr algn="ctr"/>
                      <a:r>
                        <a:rPr lang="en-US" sz="3500" dirty="0" err="1" smtClean="0"/>
                        <a:t>Sapienza</a:t>
                      </a:r>
                      <a:r>
                        <a:rPr lang="en-US" sz="3500" dirty="0" smtClean="0"/>
                        <a:t> et al. [4]</a:t>
                      </a:r>
                      <a:endParaRPr lang="en-US" sz="3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dirty="0" smtClean="0"/>
                        <a:t>80.0% </a:t>
                      </a:r>
                      <a:endParaRPr lang="en-US" sz="3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500" dirty="0" err="1" smtClean="0"/>
                        <a:t>Gaidon</a:t>
                      </a:r>
                      <a:r>
                        <a:rPr lang="en-US" sz="3500" dirty="0" smtClean="0"/>
                        <a:t> et al. [2]</a:t>
                      </a:r>
                      <a:endParaRPr lang="en-US" sz="3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b="1" dirty="0" smtClean="0"/>
                        <a:t>87.9%</a:t>
                      </a:r>
                      <a:endParaRPr lang="en-US" sz="35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500" dirty="0" smtClean="0"/>
                        <a:t>Iterative (1)</a:t>
                      </a:r>
                    </a:p>
                    <a:p>
                      <a:pPr algn="ctr"/>
                      <a:r>
                        <a:rPr lang="en-US" sz="3500" dirty="0" smtClean="0"/>
                        <a:t>Kernel (2)</a:t>
                      </a:r>
                    </a:p>
                    <a:p>
                      <a:pPr algn="ctr"/>
                      <a:r>
                        <a:rPr lang="en-US" sz="3500" dirty="0" smtClean="0"/>
                        <a:t>(1)+(2)</a:t>
                      </a:r>
                      <a:endParaRPr lang="en-US" sz="3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dirty="0" smtClean="0"/>
                        <a:t>86.7%</a:t>
                      </a:r>
                    </a:p>
                    <a:p>
                      <a:pPr algn="ctr"/>
                      <a:r>
                        <a:rPr lang="en-US" sz="3500" dirty="0" smtClean="0"/>
                        <a:t>86.8%</a:t>
                      </a:r>
                    </a:p>
                    <a:p>
                      <a:pPr algn="ctr"/>
                      <a:r>
                        <a:rPr lang="en-US" sz="3500" b="1" dirty="0" smtClean="0"/>
                        <a:t>87.4%</a:t>
                      </a:r>
                      <a:endParaRPr lang="en-US" sz="35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55" name="Table 954"/>
          <p:cNvGraphicFramePr>
            <a:graphicFrameLocks noGrp="1"/>
          </p:cNvGraphicFramePr>
          <p:nvPr/>
        </p:nvGraphicFramePr>
        <p:xfrm>
          <a:off x="36167223" y="5394960"/>
          <a:ext cx="5410198" cy="58826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81398"/>
                <a:gridCol w="1828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500" b="1" dirty="0" smtClean="0"/>
                        <a:t>Method (</a:t>
                      </a:r>
                      <a:r>
                        <a:rPr lang="en-US" sz="3500" b="1" dirty="0" err="1" smtClean="0"/>
                        <a:t>UCF_Sports</a:t>
                      </a:r>
                      <a:r>
                        <a:rPr lang="en-US" sz="3500" b="1" dirty="0" smtClean="0"/>
                        <a:t>)</a:t>
                      </a:r>
                      <a:endParaRPr lang="en-US" sz="35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dirty="0" smtClean="0"/>
                        <a:t>accuracy </a:t>
                      </a:r>
                      <a:endParaRPr lang="en-US" sz="3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500" dirty="0" err="1" smtClean="0"/>
                        <a:t>Lan</a:t>
                      </a:r>
                      <a:r>
                        <a:rPr lang="en-US" sz="3500" dirty="0" smtClean="0"/>
                        <a:t> et al. [5]</a:t>
                      </a:r>
                      <a:endParaRPr lang="en-US" sz="3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dirty="0" smtClean="0"/>
                        <a:t>73.1%</a:t>
                      </a:r>
                      <a:endParaRPr lang="en-US" sz="3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500" dirty="0" err="1" smtClean="0"/>
                        <a:t>Raptis</a:t>
                      </a:r>
                      <a:r>
                        <a:rPr lang="en-US" sz="3500" dirty="0" smtClean="0"/>
                        <a:t> et al. [7]</a:t>
                      </a:r>
                      <a:endParaRPr lang="en-US" sz="3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dirty="0" smtClean="0"/>
                        <a:t>79.4%</a:t>
                      </a:r>
                      <a:endParaRPr lang="en-US" sz="3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1640">
                <a:tc>
                  <a:txBody>
                    <a:bodyPr/>
                    <a:lstStyle/>
                    <a:p>
                      <a:pPr algn="ctr"/>
                      <a:r>
                        <a:rPr lang="en-US" sz="3500" dirty="0" err="1" smtClean="0"/>
                        <a:t>Shapovalova</a:t>
                      </a:r>
                      <a:r>
                        <a:rPr lang="en-US" sz="3500" dirty="0" smtClean="0"/>
                        <a:t> et al. [3]</a:t>
                      </a:r>
                      <a:endParaRPr lang="en-US" sz="3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dirty="0" smtClean="0"/>
                        <a:t>75.3%</a:t>
                      </a:r>
                      <a:endParaRPr lang="en-US" sz="3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500" dirty="0" err="1" smtClean="0"/>
                        <a:t>Todorovic</a:t>
                      </a:r>
                      <a:r>
                        <a:rPr lang="en-US" sz="3500" dirty="0" smtClean="0"/>
                        <a:t> et al. [6]</a:t>
                      </a:r>
                      <a:endParaRPr lang="en-US" sz="3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b="1" dirty="0" smtClean="0"/>
                        <a:t>86.8%</a:t>
                      </a:r>
                      <a:endParaRPr lang="en-US" sz="35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500" dirty="0" smtClean="0"/>
                        <a:t>Iterative (1)</a:t>
                      </a:r>
                    </a:p>
                    <a:p>
                      <a:pPr algn="ctr"/>
                      <a:r>
                        <a:rPr lang="en-US" sz="3500" dirty="0" smtClean="0"/>
                        <a:t>Kernel (2)</a:t>
                      </a:r>
                    </a:p>
                    <a:p>
                      <a:pPr algn="ctr"/>
                      <a:r>
                        <a:rPr lang="en-US" sz="3500" dirty="0" smtClean="0"/>
                        <a:t>(1)+(2)</a:t>
                      </a:r>
                      <a:endParaRPr lang="en-US" sz="3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dirty="0" smtClean="0"/>
                        <a:t>81.5%</a:t>
                      </a:r>
                    </a:p>
                    <a:p>
                      <a:pPr algn="ctr"/>
                      <a:r>
                        <a:rPr lang="en-US" sz="3500" dirty="0" smtClean="0"/>
                        <a:t>86.1%</a:t>
                      </a:r>
                    </a:p>
                    <a:p>
                      <a:pPr algn="ctr"/>
                      <a:r>
                        <a:rPr lang="en-US" sz="3500" b="1" dirty="0" smtClean="0"/>
                        <a:t>86.1%</a:t>
                      </a:r>
                      <a:endParaRPr lang="en-US" sz="35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56" name="conclusion"/>
          <p:cNvSpPr/>
          <p:nvPr/>
        </p:nvSpPr>
        <p:spPr>
          <a:xfrm>
            <a:off x="28364529" y="17678400"/>
            <a:ext cx="13560552" cy="5109184"/>
          </a:xfrm>
          <a:prstGeom prst="rect">
            <a:avLst/>
          </a:prstGeom>
          <a:solidFill>
            <a:srgbClr val="E4ED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0" rtlCol="0" anchor="t" anchorCtr="0"/>
          <a:lstStyle/>
          <a:p>
            <a:r>
              <a:rPr lang="en-US" sz="4800" b="1" dirty="0" smtClean="0">
                <a:solidFill>
                  <a:schemeClr val="tx1"/>
                </a:solidFill>
                <a:cs typeface="Arial" pitchFamily="34" charset="0"/>
              </a:rPr>
              <a:t>Conclusion</a:t>
            </a:r>
          </a:p>
          <a:p>
            <a:pPr marL="457200" indent="-288925">
              <a:buFont typeface="Wingdings" pitchFamily="2" charset="2"/>
              <a:buChar char="§"/>
            </a:pPr>
            <a:r>
              <a:rPr lang="en-US" sz="3800" dirty="0" smtClean="0">
                <a:solidFill>
                  <a:schemeClr val="tx1"/>
                </a:solidFill>
                <a:cs typeface="Times New Roman" pitchFamily="18" charset="0"/>
              </a:rPr>
              <a:t>A good video segmentation is fundamental to obtain accurate action </a:t>
            </a:r>
            <a:r>
              <a:rPr lang="en-US" sz="3800" dirty="0" smtClean="0">
                <a:solidFill>
                  <a:schemeClr val="tx1"/>
                </a:solidFill>
                <a:cs typeface="Times New Roman" pitchFamily="18" charset="0"/>
              </a:rPr>
              <a:t>recognition.</a:t>
            </a:r>
          </a:p>
          <a:p>
            <a:pPr marL="457200" indent="-288925">
              <a:buFont typeface="Wingdings" pitchFamily="2" charset="2"/>
              <a:buChar char="§"/>
            </a:pPr>
            <a:endParaRPr lang="nl-BE" sz="2000" dirty="0" smtClean="0">
              <a:solidFill>
                <a:schemeClr val="tx1"/>
              </a:solidFill>
              <a:cs typeface="Times New Roman" pitchFamily="18" charset="0"/>
            </a:endParaRPr>
          </a:p>
          <a:p>
            <a:pPr marL="396875" indent="-228600">
              <a:buFont typeface="Wingdings" pitchFamily="2" charset="2"/>
              <a:buChar char="§"/>
            </a:pPr>
            <a:r>
              <a:rPr lang="en-US" sz="3800" dirty="0" smtClean="0">
                <a:solidFill>
                  <a:schemeClr val="tx1"/>
                </a:solidFill>
                <a:cs typeface="Times New Roman" pitchFamily="18" charset="0"/>
              </a:rPr>
              <a:t>Coupling segmentation and recognition in an iterative learning can always improve the recognition accuracy. </a:t>
            </a:r>
            <a:endParaRPr lang="en-US" sz="3800" dirty="0" smtClean="0">
              <a:solidFill>
                <a:schemeClr val="tx1"/>
              </a:solidFill>
              <a:cs typeface="Times New Roman" pitchFamily="18" charset="0"/>
            </a:endParaRPr>
          </a:p>
          <a:p>
            <a:pPr marL="396875" indent="-228600">
              <a:buFont typeface="Wingdings" pitchFamily="2" charset="2"/>
              <a:buChar char="§"/>
            </a:pPr>
            <a:endParaRPr lang="en-US" sz="2000" dirty="0" smtClean="0">
              <a:solidFill>
                <a:schemeClr val="tx1"/>
              </a:solidFill>
              <a:cs typeface="Times New Roman" pitchFamily="18" charset="0"/>
            </a:endParaRPr>
          </a:p>
          <a:p>
            <a:pPr marL="457200" indent="-288925">
              <a:buFont typeface="Wingdings" pitchFamily="2" charset="2"/>
              <a:buChar char="§"/>
            </a:pPr>
            <a:r>
              <a:rPr lang="en-US" sz="3800" dirty="0" smtClean="0">
                <a:solidFill>
                  <a:schemeClr val="tx1"/>
                </a:solidFill>
                <a:cs typeface="Times New Roman" pitchFamily="18" charset="0"/>
              </a:rPr>
              <a:t>An alternative way to obtain similar results is to map the features into a non-linear kernel. </a:t>
            </a:r>
            <a:endParaRPr lang="en-US" sz="3800" dirty="0" smtClean="0">
              <a:solidFill>
                <a:schemeClr val="tx1"/>
              </a:solidFill>
              <a:cs typeface="Arial" pitchFamily="34" charset="0"/>
            </a:endParaRPr>
          </a:p>
          <a:p>
            <a:pPr>
              <a:buFont typeface="Wingdings" pitchFamily="2" charset="2"/>
              <a:buChar char="§"/>
            </a:pPr>
            <a:endParaRPr lang="en-US" sz="30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57" name="references"/>
          <p:cNvSpPr/>
          <p:nvPr/>
        </p:nvSpPr>
        <p:spPr>
          <a:xfrm>
            <a:off x="28364529" y="23088600"/>
            <a:ext cx="13560552" cy="6477000"/>
          </a:xfrm>
          <a:prstGeom prst="rect">
            <a:avLst/>
          </a:prstGeom>
          <a:solidFill>
            <a:srgbClr val="CAFAD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0" rtlCol="0" anchor="t" anchorCtr="0"/>
          <a:lstStyle/>
          <a:p>
            <a:r>
              <a:rPr lang="en-US" sz="4800" b="1" dirty="0" smtClean="0">
                <a:solidFill>
                  <a:schemeClr val="tx1"/>
                </a:solidFill>
                <a:cs typeface="Arial" pitchFamily="34" charset="0"/>
              </a:rPr>
              <a:t>References</a:t>
            </a:r>
          </a:p>
          <a:p>
            <a:pPr marL="457200" indent="-457200"/>
            <a:r>
              <a:rPr lang="en-US" sz="3000" dirty="0" smtClean="0">
                <a:solidFill>
                  <a:schemeClr val="tx1"/>
                </a:solidFill>
                <a:cs typeface="Times New Roman" pitchFamily="18" charset="0"/>
              </a:rPr>
              <a:t>[1] </a:t>
            </a:r>
            <a:r>
              <a:rPr lang="en-US" sz="3000" dirty="0" err="1" smtClean="0">
                <a:solidFill>
                  <a:prstClr val="black"/>
                </a:solidFill>
              </a:rPr>
              <a:t>Brendelet</a:t>
            </a:r>
            <a:r>
              <a:rPr lang="en-US" sz="3000" dirty="0" smtClean="0">
                <a:solidFill>
                  <a:prstClr val="black"/>
                </a:solidFill>
              </a:rPr>
              <a:t> al., </a:t>
            </a:r>
            <a:r>
              <a:rPr lang="en-US" sz="3000" dirty="0" smtClean="0">
                <a:solidFill>
                  <a:schemeClr val="tx1"/>
                </a:solidFill>
                <a:cs typeface="Times New Roman" pitchFamily="18" charset="0"/>
              </a:rPr>
              <a:t>Activities as time series of human postures, ECCV, 2010</a:t>
            </a:r>
          </a:p>
          <a:p>
            <a:pPr marL="457200" indent="-457200"/>
            <a:r>
              <a:rPr lang="en-US" sz="3000" dirty="0" smtClean="0">
                <a:solidFill>
                  <a:schemeClr val="tx1"/>
                </a:solidFill>
                <a:cs typeface="Times New Roman" pitchFamily="18" charset="0"/>
              </a:rPr>
              <a:t>[2] </a:t>
            </a:r>
            <a:r>
              <a:rPr lang="en-US" sz="3000" dirty="0" err="1" smtClean="0">
                <a:solidFill>
                  <a:prstClr val="black"/>
                </a:solidFill>
              </a:rPr>
              <a:t>Gaidon</a:t>
            </a:r>
            <a:r>
              <a:rPr lang="en-US" sz="3000" dirty="0" smtClean="0">
                <a:solidFill>
                  <a:prstClr val="black"/>
                </a:solidFill>
              </a:rPr>
              <a:t> et al., </a:t>
            </a:r>
            <a:r>
              <a:rPr lang="en-US" sz="3000" dirty="0" smtClean="0">
                <a:solidFill>
                  <a:schemeClr val="tx1"/>
                </a:solidFill>
                <a:cs typeface="Times New Roman" pitchFamily="18" charset="0"/>
              </a:rPr>
              <a:t>A time series kernel for action recognition, BMVC, 2011. </a:t>
            </a:r>
            <a:endParaRPr lang="nl-BE" sz="3000" dirty="0" smtClean="0">
              <a:solidFill>
                <a:schemeClr val="tx1"/>
              </a:solidFill>
              <a:cs typeface="Times New Roman" pitchFamily="18" charset="0"/>
            </a:endParaRPr>
          </a:p>
          <a:p>
            <a:pPr marL="457200" indent="-457200"/>
            <a:r>
              <a:rPr lang="en-US" sz="3000" dirty="0" smtClean="0">
                <a:solidFill>
                  <a:schemeClr val="tx1"/>
                </a:solidFill>
                <a:cs typeface="Times New Roman" pitchFamily="18" charset="0"/>
              </a:rPr>
              <a:t>[3] </a:t>
            </a:r>
            <a:r>
              <a:rPr lang="en-US" sz="3000" dirty="0" err="1" smtClean="0">
                <a:solidFill>
                  <a:prstClr val="black"/>
                </a:solidFill>
              </a:rPr>
              <a:t>Shapovalova</a:t>
            </a:r>
            <a:r>
              <a:rPr lang="en-US" sz="3000" dirty="0" smtClean="0">
                <a:solidFill>
                  <a:prstClr val="black"/>
                </a:solidFill>
              </a:rPr>
              <a:t> et al., </a:t>
            </a:r>
            <a:r>
              <a:rPr lang="nl-BE" sz="3000" dirty="0" smtClean="0">
                <a:solidFill>
                  <a:schemeClr val="tx1"/>
                </a:solidFill>
                <a:cs typeface="Times New Roman" pitchFamily="18" charset="0"/>
              </a:rPr>
              <a:t>Similarity constrained latent support vector machine, ECCV, 2012.</a:t>
            </a:r>
          </a:p>
          <a:p>
            <a:pPr marL="457200" indent="-457200"/>
            <a:r>
              <a:rPr lang="en-US" sz="3000" dirty="0" smtClean="0">
                <a:solidFill>
                  <a:schemeClr val="tx1"/>
                </a:solidFill>
                <a:cs typeface="Times New Roman" pitchFamily="18" charset="0"/>
              </a:rPr>
              <a:t>[4] </a:t>
            </a:r>
            <a:r>
              <a:rPr lang="en-US" sz="3000" dirty="0" err="1" smtClean="0">
                <a:solidFill>
                  <a:prstClr val="black"/>
                </a:solidFill>
              </a:rPr>
              <a:t>Sapienza</a:t>
            </a:r>
            <a:r>
              <a:rPr lang="en-US" sz="3000" dirty="0" smtClean="0">
                <a:solidFill>
                  <a:prstClr val="black"/>
                </a:solidFill>
              </a:rPr>
              <a:t> et </a:t>
            </a:r>
            <a:r>
              <a:rPr lang="en-US" sz="3000" dirty="0" smtClean="0">
                <a:solidFill>
                  <a:prstClr val="black"/>
                </a:solidFill>
              </a:rPr>
              <a:t>al., </a:t>
            </a:r>
            <a:r>
              <a:rPr lang="en-US" sz="3000" dirty="0" smtClean="0">
                <a:solidFill>
                  <a:schemeClr val="tx1"/>
                </a:solidFill>
                <a:cs typeface="Times New Roman" pitchFamily="18" charset="0"/>
              </a:rPr>
              <a:t>Learning discriminative space-time actions from weakly labeled videos., BMVC, 2012.</a:t>
            </a:r>
          </a:p>
          <a:p>
            <a:pPr marL="457200" indent="-457200"/>
            <a:r>
              <a:rPr lang="en-US" sz="3000" dirty="0" smtClean="0">
                <a:solidFill>
                  <a:schemeClr val="tx1"/>
                </a:solidFill>
                <a:cs typeface="Times New Roman" pitchFamily="18" charset="0"/>
              </a:rPr>
              <a:t>[5] </a:t>
            </a:r>
            <a:r>
              <a:rPr lang="en-US" sz="3000" dirty="0" err="1" smtClean="0">
                <a:solidFill>
                  <a:prstClr val="black"/>
                </a:solidFill>
              </a:rPr>
              <a:t>Lan</a:t>
            </a:r>
            <a:r>
              <a:rPr lang="en-US" sz="3000" dirty="0" smtClean="0">
                <a:solidFill>
                  <a:prstClr val="black"/>
                </a:solidFill>
              </a:rPr>
              <a:t> et al. , </a:t>
            </a:r>
            <a:r>
              <a:rPr lang="en-US" sz="3000" dirty="0" smtClean="0">
                <a:solidFill>
                  <a:schemeClr val="tx1"/>
                </a:solidFill>
                <a:cs typeface="Times New Roman" pitchFamily="18" charset="0"/>
              </a:rPr>
              <a:t>Discriminative figure-centric models for joint action localization, ICCV, 2011.</a:t>
            </a:r>
          </a:p>
          <a:p>
            <a:pPr marL="457200" indent="-457200"/>
            <a:r>
              <a:rPr lang="en-US" sz="3000" dirty="0" smtClean="0">
                <a:solidFill>
                  <a:schemeClr val="tx1"/>
                </a:solidFill>
                <a:cs typeface="Times New Roman" pitchFamily="18" charset="0"/>
              </a:rPr>
              <a:t>[6] </a:t>
            </a:r>
            <a:r>
              <a:rPr lang="en-US" sz="3000" dirty="0" err="1" smtClean="0">
                <a:solidFill>
                  <a:prstClr val="black"/>
                </a:solidFill>
              </a:rPr>
              <a:t>Todorovic</a:t>
            </a:r>
            <a:r>
              <a:rPr lang="en-US" sz="3000" dirty="0" smtClean="0">
                <a:solidFill>
                  <a:prstClr val="black"/>
                </a:solidFill>
              </a:rPr>
              <a:t> et al. , </a:t>
            </a:r>
            <a:r>
              <a:rPr lang="en-US" sz="3000" dirty="0" smtClean="0">
                <a:solidFill>
                  <a:schemeClr val="tx1"/>
                </a:solidFill>
                <a:cs typeface="Times New Roman" pitchFamily="18" charset="0"/>
              </a:rPr>
              <a:t>Human activities as stochastic </a:t>
            </a:r>
            <a:r>
              <a:rPr lang="en-US" sz="3000" dirty="0" err="1" smtClean="0">
                <a:solidFill>
                  <a:schemeClr val="tx1"/>
                </a:solidFill>
                <a:cs typeface="Times New Roman" pitchFamily="18" charset="0"/>
              </a:rPr>
              <a:t>kronecker</a:t>
            </a:r>
            <a:r>
              <a:rPr lang="en-US" sz="3000" dirty="0" smtClean="0">
                <a:solidFill>
                  <a:schemeClr val="tx1"/>
                </a:solidFill>
                <a:cs typeface="Times New Roman" pitchFamily="18" charset="0"/>
              </a:rPr>
              <a:t> graphs, ECCV, 2012.</a:t>
            </a:r>
          </a:p>
          <a:p>
            <a:pPr marL="457200" indent="-457200"/>
            <a:r>
              <a:rPr lang="en-US" sz="3000" dirty="0" smtClean="0">
                <a:solidFill>
                  <a:schemeClr val="tx1"/>
                </a:solidFill>
                <a:cs typeface="Times New Roman" pitchFamily="18" charset="0"/>
              </a:rPr>
              <a:t>[7] </a:t>
            </a:r>
            <a:r>
              <a:rPr lang="en-US" sz="3000" dirty="0" err="1" smtClean="0">
                <a:solidFill>
                  <a:prstClr val="black"/>
                </a:solidFill>
              </a:rPr>
              <a:t>Raptis</a:t>
            </a:r>
            <a:r>
              <a:rPr lang="en-US" sz="3000" dirty="0" smtClean="0">
                <a:solidFill>
                  <a:prstClr val="black"/>
                </a:solidFill>
              </a:rPr>
              <a:t> et al., </a:t>
            </a:r>
            <a:r>
              <a:rPr lang="en-US" sz="3000" dirty="0" smtClean="0">
                <a:solidFill>
                  <a:schemeClr val="tx1"/>
                </a:solidFill>
                <a:cs typeface="Times New Roman" pitchFamily="18" charset="0"/>
              </a:rPr>
              <a:t>Discovering discriminative action parts from mid-level video representations, CVPR, 2012.</a:t>
            </a:r>
          </a:p>
          <a:p>
            <a:pPr marL="457200" indent="-457200"/>
            <a:r>
              <a:rPr lang="en-US" sz="3000" dirty="0" smtClean="0">
                <a:solidFill>
                  <a:schemeClr val="tx1"/>
                </a:solidFill>
                <a:cs typeface="Times New Roman" pitchFamily="18" charset="0"/>
              </a:rPr>
              <a:t>[8] </a:t>
            </a:r>
            <a:r>
              <a:rPr lang="en-US" sz="3000" dirty="0" smtClean="0">
                <a:solidFill>
                  <a:prstClr val="black"/>
                </a:solidFill>
              </a:rPr>
              <a:t>Wang et al., </a:t>
            </a:r>
            <a:r>
              <a:rPr lang="en-US" sz="3000" dirty="0" smtClean="0">
                <a:solidFill>
                  <a:schemeClr val="tx1"/>
                </a:solidFill>
                <a:cs typeface="Times New Roman" pitchFamily="18" charset="0"/>
              </a:rPr>
              <a:t>Action recognition by dense trajectories, CVPR, 2011.</a:t>
            </a:r>
            <a:endParaRPr lang="nl-BE" sz="3000" dirty="0" smtClean="0">
              <a:solidFill>
                <a:schemeClr val="tx1"/>
              </a:solidFill>
              <a:cs typeface="Times New Roman" pitchFamily="18" charset="0"/>
            </a:endParaRPr>
          </a:p>
        </p:txBody>
      </p:sp>
      <p:grpSp>
        <p:nvGrpSpPr>
          <p:cNvPr id="969" name="Group 968"/>
          <p:cNvGrpSpPr/>
          <p:nvPr/>
        </p:nvGrpSpPr>
        <p:grpSpPr>
          <a:xfrm>
            <a:off x="14569281" y="3505201"/>
            <a:ext cx="13560553" cy="9982200"/>
            <a:chOff x="1142999" y="4724400"/>
            <a:chExt cx="13560553" cy="9982200"/>
          </a:xfrm>
        </p:grpSpPr>
        <p:sp>
          <p:nvSpPr>
            <p:cNvPr id="958" name="2_coseg_b"/>
            <p:cNvSpPr/>
            <p:nvPr/>
          </p:nvSpPr>
          <p:spPr>
            <a:xfrm>
              <a:off x="1143000" y="4724401"/>
              <a:ext cx="13560552" cy="998219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7200" rIns="210312" rtlCol="0" anchor="t" anchorCtr="0"/>
            <a:lstStyle/>
            <a:p>
              <a:pPr marL="693738" indent="-220663"/>
              <a:endParaRPr lang="en-US" sz="3000" dirty="0" smtClean="0">
                <a:solidFill>
                  <a:schemeClr val="tx1"/>
                </a:solidFill>
                <a:cs typeface="Arial" pitchFamily="34" charset="0"/>
              </a:endParaRPr>
            </a:p>
            <a:p>
              <a:pPr marL="693738" indent="-220663"/>
              <a:endParaRPr lang="en-US" sz="3000" dirty="0" smtClean="0">
                <a:solidFill>
                  <a:schemeClr val="tx1"/>
                </a:solidFill>
                <a:cs typeface="Arial" pitchFamily="34" charset="0"/>
              </a:endParaRPr>
            </a:p>
            <a:p>
              <a:pPr marL="295275" indent="-295275" algn="just">
                <a:buFont typeface="Wingdings" pitchFamily="2" charset="2"/>
                <a:buChar char="§"/>
              </a:pPr>
              <a:r>
                <a:rPr lang="nl-BE" sz="3800" dirty="0" smtClean="0">
                  <a:solidFill>
                    <a:schemeClr val="tx1"/>
                  </a:solidFill>
                  <a:cs typeface="Times New Roman" pitchFamily="18" charset="0"/>
                </a:rPr>
                <a:t>Take into account similar motion and appearance characteristics that a trajectory-group shares with trajectory-groups among </a:t>
              </a:r>
              <a:r>
                <a:rPr lang="nl-BE" sz="3800" b="1" dirty="0" smtClean="0">
                  <a:solidFill>
                    <a:schemeClr val="tx1"/>
                  </a:solidFill>
                  <a:cs typeface="Times New Roman" pitchFamily="18" charset="0"/>
                </a:rPr>
                <a:t>other</a:t>
              </a:r>
              <a:r>
                <a:rPr lang="nl-BE" sz="3800" dirty="0" smtClean="0">
                  <a:solidFill>
                    <a:schemeClr val="tx1"/>
                  </a:solidFill>
                  <a:cs typeface="Times New Roman" pitchFamily="18" charset="0"/>
                </a:rPr>
                <a:t> videos of the same label</a:t>
              </a:r>
              <a:r>
                <a:rPr lang="nl-BE" sz="3800" b="1" dirty="0" smtClean="0">
                  <a:solidFill>
                    <a:schemeClr val="tx1"/>
                  </a:solidFill>
                  <a:cs typeface="Times New Roman" pitchFamily="18" charset="0"/>
                </a:rPr>
                <a:t>.</a:t>
              </a:r>
            </a:p>
            <a:p>
              <a:pPr marL="295275" indent="-295275">
                <a:buFont typeface="Wingdings" pitchFamily="2" charset="2"/>
                <a:buChar char="§"/>
              </a:pPr>
              <a:endParaRPr lang="nl-BE" sz="1400" b="1" dirty="0" smtClean="0">
                <a:solidFill>
                  <a:schemeClr val="tx1"/>
                </a:solidFill>
                <a:cs typeface="Times New Roman" pitchFamily="18" charset="0"/>
              </a:endParaRPr>
            </a:p>
            <a:p>
              <a:pPr marL="295275" indent="-295275">
                <a:buFont typeface="Wingdings" pitchFamily="2" charset="2"/>
                <a:buChar char="§"/>
              </a:pPr>
              <a:r>
                <a:rPr lang="nl-BE" sz="3800" dirty="0" smtClean="0">
                  <a:solidFill>
                    <a:schemeClr val="tx1"/>
                  </a:solidFill>
                  <a:cs typeface="Times New Roman" pitchFamily="18" charset="0"/>
                </a:rPr>
                <a:t>Graph </a:t>
              </a:r>
              <a:r>
                <a:rPr lang="nl-BE" sz="3800" i="1" dirty="0" smtClean="0">
                  <a:solidFill>
                    <a:schemeClr val="tx1"/>
                  </a:solidFill>
                  <a:cs typeface="Times New Roman" pitchFamily="18" charset="0"/>
                </a:rPr>
                <a:t>G</a:t>
              </a:r>
            </a:p>
            <a:p>
              <a:pPr marL="963613" lvl="1" indent="-222250">
                <a:buFont typeface="Wingdings" pitchFamily="2" charset="2"/>
                <a:buChar char="§"/>
              </a:pPr>
              <a:r>
                <a:rPr lang="nl-BE" sz="3500" dirty="0" smtClean="0">
                  <a:solidFill>
                    <a:schemeClr val="tx1"/>
                  </a:solidFill>
                  <a:cs typeface="Times New Roman" pitchFamily="18" charset="0"/>
                </a:rPr>
                <a:t>Nodes: all trajectory-groups of all training videos of class c.</a:t>
              </a:r>
            </a:p>
            <a:p>
              <a:pPr marL="963613" lvl="1" indent="-222250">
                <a:buFont typeface="Wingdings" pitchFamily="2" charset="2"/>
                <a:buChar char="§"/>
              </a:pPr>
              <a:r>
                <a:rPr lang="nl-BE" sz="3500" dirty="0" smtClean="0">
                  <a:solidFill>
                    <a:schemeClr val="tx1"/>
                  </a:solidFill>
                  <a:cs typeface="Times New Roman" pitchFamily="18" charset="0"/>
                </a:rPr>
                <a:t> Edges: </a:t>
              </a:r>
              <a:r>
                <a:rPr lang="en-US" sz="3500" dirty="0">
                  <a:solidFill>
                    <a:schemeClr val="tx1"/>
                  </a:solidFill>
                  <a:cs typeface="Times New Roman" pitchFamily="18" charset="0"/>
                </a:rPr>
                <a:t>connecting the k most similar </a:t>
              </a:r>
              <a:r>
                <a:rPr lang="en-US" sz="3500" dirty="0" smtClean="0">
                  <a:solidFill>
                    <a:schemeClr val="tx1"/>
                  </a:solidFill>
                  <a:cs typeface="Times New Roman" pitchFamily="18" charset="0"/>
                </a:rPr>
                <a:t>nodes</a:t>
              </a:r>
            </a:p>
            <a:p>
              <a:pPr marL="471488" indent="-176213">
                <a:buFont typeface="Wingdings" pitchFamily="2" charset="2"/>
                <a:buChar char="§"/>
              </a:pPr>
              <a:endParaRPr lang="en-US" sz="3200" b="1" i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959" name="2_coseg_t"/>
            <p:cNvSpPr/>
            <p:nvPr/>
          </p:nvSpPr>
          <p:spPr>
            <a:xfrm>
              <a:off x="1142999" y="4724400"/>
              <a:ext cx="13560552" cy="75895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 smtClean="0"/>
                <a:t>Co-segmentation</a:t>
              </a:r>
              <a:endParaRPr lang="en-US" sz="4800" b="1" dirty="0"/>
            </a:p>
          </p:txBody>
        </p:sp>
        <p:pic>
          <p:nvPicPr>
            <p:cNvPr id="960" name="2_coseg_i1" descr="C:\Users\Amir\Desktop\wacv\presentation_long\imgs\coseg_f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7745784" y="9982200"/>
              <a:ext cx="6503616" cy="4648200"/>
            </a:xfrm>
            <a:prstGeom prst="rect">
              <a:avLst/>
            </a:prstGeom>
            <a:noFill/>
          </p:spPr>
        </p:pic>
        <p:graphicFrame>
          <p:nvGraphicFramePr>
            <p:cNvPr id="961" name="2_coseg_f1"/>
            <p:cNvGraphicFramePr>
              <a:graphicFrameLocks noChangeAspect="1"/>
            </p:cNvGraphicFramePr>
            <p:nvPr/>
          </p:nvGraphicFramePr>
          <p:xfrm>
            <a:off x="1644650" y="9461500"/>
            <a:ext cx="9592536" cy="977900"/>
          </p:xfrm>
          <a:graphic>
            <a:graphicData uri="http://schemas.openxmlformats.org/presentationml/2006/ole">
              <p:oleObj spid="_x0000_s13368" name="Equation" r:id="rId16" imgW="3441600" imgH="368280" progId="Equation.3">
                <p:embed/>
              </p:oleObj>
            </a:graphicData>
          </a:graphic>
        </p:graphicFrame>
        <p:grpSp>
          <p:nvGrpSpPr>
            <p:cNvPr id="962" name="2_coseg_f2"/>
            <p:cNvGrpSpPr/>
            <p:nvPr/>
          </p:nvGrpSpPr>
          <p:grpSpPr>
            <a:xfrm>
              <a:off x="1676400" y="10982980"/>
              <a:ext cx="6568280" cy="2352020"/>
              <a:chOff x="14578013" y="7924800"/>
              <a:chExt cx="6568280" cy="2352020"/>
            </a:xfrm>
          </p:grpSpPr>
          <p:graphicFrame>
            <p:nvGraphicFramePr>
              <p:cNvPr id="963" name="2_coseg_f1"/>
              <p:cNvGraphicFramePr>
                <a:graphicFrameLocks noChangeAspect="1"/>
              </p:cNvGraphicFramePr>
              <p:nvPr/>
            </p:nvGraphicFramePr>
            <p:xfrm>
              <a:off x="14578013" y="7951682"/>
              <a:ext cx="1095375" cy="2292646"/>
            </p:xfrm>
            <a:graphic>
              <a:graphicData uri="http://schemas.openxmlformats.org/presentationml/2006/ole">
                <p:oleObj spid="_x0000_s13369" name="Equation" r:id="rId17" imgW="558720" imgH="1168200" progId="Equation.3">
                  <p:embed/>
                </p:oleObj>
              </a:graphicData>
            </a:graphic>
          </p:graphicFrame>
          <p:sp>
            <p:nvSpPr>
              <p:cNvPr id="964" name="TextBox 963"/>
              <p:cNvSpPr txBox="1"/>
              <p:nvPr/>
            </p:nvSpPr>
            <p:spPr>
              <a:xfrm>
                <a:off x="15670753" y="7924800"/>
                <a:ext cx="49768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+mn-lt"/>
                  </a:rPr>
                  <a:t>T</a:t>
                </a:r>
                <a:r>
                  <a:rPr lang="en-US" sz="2800" dirty="0" smtClean="0">
                    <a:latin typeface="+mn-lt"/>
                  </a:rPr>
                  <a:t>rajectory-group </a:t>
                </a:r>
                <a:r>
                  <a:rPr lang="en-US" sz="2800" dirty="0" err="1">
                    <a:latin typeface="+mn-lt"/>
                  </a:rPr>
                  <a:t>i</a:t>
                </a:r>
                <a:endParaRPr lang="en-US" sz="2800" dirty="0">
                  <a:latin typeface="+mn-lt"/>
                </a:endParaRPr>
              </a:p>
            </p:txBody>
          </p:sp>
          <p:sp>
            <p:nvSpPr>
              <p:cNvPr id="965" name="TextBox 964"/>
              <p:cNvSpPr txBox="1"/>
              <p:nvPr/>
            </p:nvSpPr>
            <p:spPr>
              <a:xfrm>
                <a:off x="15670753" y="8382000"/>
                <a:ext cx="54755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latin typeface="+mn-lt"/>
                  </a:rPr>
                  <a:t>Binary label of trajectory-group </a:t>
                </a:r>
                <a:r>
                  <a:rPr lang="en-US" sz="2800" dirty="0" err="1">
                    <a:latin typeface="+mn-lt"/>
                  </a:rPr>
                  <a:t>i</a:t>
                </a:r>
                <a:endParaRPr lang="en-US" sz="2800" dirty="0">
                  <a:latin typeface="+mn-lt"/>
                </a:endParaRPr>
              </a:p>
            </p:txBody>
          </p:sp>
          <p:sp>
            <p:nvSpPr>
              <p:cNvPr id="966" name="TextBox 965"/>
              <p:cNvSpPr txBox="1"/>
              <p:nvPr/>
            </p:nvSpPr>
            <p:spPr>
              <a:xfrm>
                <a:off x="15670753" y="8839200"/>
                <a:ext cx="49768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latin typeface="+mn-lt"/>
                  </a:rPr>
                  <a:t>Unary cost</a:t>
                </a:r>
                <a:endParaRPr lang="en-US" sz="2800" dirty="0">
                  <a:latin typeface="+mn-lt"/>
                </a:endParaRPr>
              </a:p>
            </p:txBody>
          </p:sp>
          <p:sp>
            <p:nvSpPr>
              <p:cNvPr id="967" name="TextBox 966"/>
              <p:cNvSpPr txBox="1"/>
              <p:nvPr/>
            </p:nvSpPr>
            <p:spPr>
              <a:xfrm>
                <a:off x="15670753" y="9296400"/>
                <a:ext cx="49768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latin typeface="+mn-lt"/>
                  </a:rPr>
                  <a:t>Balancing factor</a:t>
                </a:r>
                <a:endParaRPr lang="en-US" sz="2800" dirty="0">
                  <a:latin typeface="+mn-lt"/>
                </a:endParaRPr>
              </a:p>
            </p:txBody>
          </p:sp>
          <p:sp>
            <p:nvSpPr>
              <p:cNvPr id="968" name="TextBox 967"/>
              <p:cNvSpPr txBox="1"/>
              <p:nvPr/>
            </p:nvSpPr>
            <p:spPr>
              <a:xfrm>
                <a:off x="15670753" y="9753600"/>
                <a:ext cx="49768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latin typeface="+mn-lt"/>
                  </a:rPr>
                  <a:t>Similarity function</a:t>
                </a:r>
                <a:endParaRPr lang="en-US" sz="2800" dirty="0">
                  <a:latin typeface="+mn-lt"/>
                </a:endParaRPr>
              </a:p>
            </p:txBody>
          </p:sp>
        </p:grpSp>
      </p:grpSp>
      <p:grpSp>
        <p:nvGrpSpPr>
          <p:cNvPr id="977" name="Group 976"/>
          <p:cNvGrpSpPr/>
          <p:nvPr/>
        </p:nvGrpSpPr>
        <p:grpSpPr>
          <a:xfrm>
            <a:off x="14572328" y="13790287"/>
            <a:ext cx="13560553" cy="8991600"/>
            <a:chOff x="14419929" y="13790287"/>
            <a:chExt cx="13560553" cy="8991600"/>
          </a:xfrm>
        </p:grpSpPr>
        <p:sp>
          <p:nvSpPr>
            <p:cNvPr id="970" name="3_lsvm_b"/>
            <p:cNvSpPr/>
            <p:nvPr/>
          </p:nvSpPr>
          <p:spPr>
            <a:xfrm>
              <a:off x="14419930" y="13790289"/>
              <a:ext cx="13560552" cy="8991598"/>
            </a:xfrm>
            <a:prstGeom prst="rect">
              <a:avLst/>
            </a:prstGeom>
            <a:solidFill>
              <a:srgbClr val="FFEBEB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7200" rIns="274320" rtlCol="0" anchor="t" anchorCtr="0"/>
            <a:lstStyle/>
            <a:p>
              <a:pPr marL="693738" indent="-220663"/>
              <a:endParaRPr lang="en-US" sz="3000" dirty="0" smtClean="0">
                <a:solidFill>
                  <a:schemeClr val="tx1"/>
                </a:solidFill>
                <a:cs typeface="Arial" pitchFamily="34" charset="0"/>
              </a:endParaRPr>
            </a:p>
            <a:p>
              <a:pPr marL="693738" indent="-220663"/>
              <a:endParaRPr lang="en-US" sz="3000" dirty="0" smtClean="0">
                <a:solidFill>
                  <a:schemeClr val="tx1"/>
                </a:solidFill>
                <a:cs typeface="Arial" pitchFamily="34" charset="0"/>
              </a:endParaRPr>
            </a:p>
            <a:p>
              <a:pPr marL="295275" indent="-295275" algn="just">
                <a:buFont typeface="Wingdings" pitchFamily="2" charset="2"/>
                <a:buChar char="§"/>
              </a:pPr>
              <a:r>
                <a:rPr lang="nl-BE" sz="3800" dirty="0" smtClean="0">
                  <a:solidFill>
                    <a:schemeClr val="tx1"/>
                  </a:solidFill>
                </a:rPr>
                <a:t>We believe that segmentation and recognition can help each other.</a:t>
              </a:r>
            </a:p>
            <a:p>
              <a:pPr marL="295275" indent="-295275">
                <a:buFont typeface="Wingdings" pitchFamily="2" charset="2"/>
                <a:buChar char="§"/>
              </a:pPr>
              <a:r>
                <a:rPr lang="nl-BE" sz="3800" dirty="0" smtClean="0">
                  <a:solidFill>
                    <a:schemeClr val="tx1"/>
                  </a:solidFill>
                </a:rPr>
                <a:t>Latent-SVM based approach</a:t>
              </a:r>
            </a:p>
            <a:p>
              <a:pPr marL="1031875" lvl="1" indent="-293688">
                <a:buFont typeface="Wingdings" pitchFamily="2" charset="2"/>
                <a:buChar char="§"/>
              </a:pPr>
              <a:r>
                <a:rPr lang="nl-BE" sz="3500" dirty="0" smtClean="0">
                  <a:solidFill>
                    <a:schemeClr val="tx1"/>
                  </a:solidFill>
                </a:rPr>
                <a:t>The objective </a:t>
              </a:r>
              <a:r>
                <a:rPr lang="nl-BE" sz="3500" dirty="0" smtClean="0">
                  <a:solidFill>
                    <a:schemeClr val="tx1"/>
                  </a:solidFill>
                </a:rPr>
                <a:t>is not better segmentation but better classification.</a:t>
              </a:r>
            </a:p>
            <a:p>
              <a:pPr marL="1031875" lvl="1" indent="-293688">
                <a:buFont typeface="Wingdings" pitchFamily="2" charset="2"/>
                <a:buChar char="§"/>
              </a:pPr>
              <a:r>
                <a:rPr lang="nl-BE" sz="3500" dirty="0" smtClean="0">
                  <a:solidFill>
                    <a:schemeClr val="tx1"/>
                  </a:solidFill>
                </a:rPr>
                <a:t>Latent variables are foreground/background labels of each trajectory-group.</a:t>
              </a:r>
            </a:p>
            <a:p>
              <a:pPr marL="295275" indent="-295275">
                <a:buFont typeface="Wingdings" pitchFamily="2" charset="2"/>
                <a:buChar char="§"/>
              </a:pPr>
              <a:r>
                <a:rPr lang="en-US" sz="3800" dirty="0" smtClean="0">
                  <a:solidFill>
                    <a:schemeClr val="tx1"/>
                  </a:solidFill>
                </a:rPr>
                <a:t>Two </a:t>
              </a:r>
              <a:r>
                <a:rPr lang="en-US" sz="3800" dirty="0">
                  <a:solidFill>
                    <a:schemeClr val="tx1"/>
                  </a:solidFill>
                </a:rPr>
                <a:t>major restrictions of L-SVM </a:t>
              </a:r>
              <a:endParaRPr lang="en-US" sz="3800" dirty="0" smtClean="0">
                <a:solidFill>
                  <a:schemeClr val="tx1"/>
                </a:solidFill>
              </a:endParaRPr>
            </a:p>
            <a:p>
              <a:pPr marL="1031875" lvl="1" indent="-293688">
                <a:buFont typeface="Wingdings" pitchFamily="2" charset="2"/>
                <a:buChar char="§"/>
              </a:pPr>
              <a:r>
                <a:rPr lang="en-US" sz="3500" dirty="0" smtClean="0">
                  <a:solidFill>
                    <a:schemeClr val="tx1"/>
                  </a:solidFill>
                </a:rPr>
                <a:t>sensitive </a:t>
              </a:r>
              <a:r>
                <a:rPr lang="en-US" sz="3500" dirty="0">
                  <a:solidFill>
                    <a:schemeClr val="tx1"/>
                  </a:solidFill>
                </a:rPr>
                <a:t>to </a:t>
              </a:r>
              <a:r>
                <a:rPr lang="en-US" sz="3500" dirty="0" smtClean="0">
                  <a:solidFill>
                    <a:schemeClr val="tx1"/>
                  </a:solidFill>
                </a:rPr>
                <a:t>initialization</a:t>
              </a:r>
            </a:p>
            <a:p>
              <a:pPr marL="1031875" lvl="1" indent="-293688">
                <a:buFont typeface="Wingdings" pitchFamily="2" charset="2"/>
                <a:buChar char="§"/>
              </a:pPr>
              <a:r>
                <a:rPr lang="en-US" sz="3500" dirty="0" smtClean="0">
                  <a:solidFill>
                    <a:schemeClr val="tx1"/>
                  </a:solidFill>
                </a:rPr>
                <a:t>works </a:t>
              </a:r>
              <a:r>
                <a:rPr lang="en-US" sz="3500" dirty="0">
                  <a:solidFill>
                    <a:schemeClr val="tx1"/>
                  </a:solidFill>
                </a:rPr>
                <a:t>with linear </a:t>
              </a:r>
              <a:r>
                <a:rPr lang="en-US" sz="3500" dirty="0" smtClean="0">
                  <a:solidFill>
                    <a:schemeClr val="tx1"/>
                  </a:solidFill>
                </a:rPr>
                <a:t>models</a:t>
              </a:r>
              <a:endParaRPr lang="nl-BE" sz="3500" dirty="0">
                <a:solidFill>
                  <a:schemeClr val="tx1"/>
                </a:solidFill>
              </a:endParaRPr>
            </a:p>
            <a:p>
              <a:endParaRPr lang="en-US" sz="3000" dirty="0">
                <a:solidFill>
                  <a:schemeClr val="tx1"/>
                </a:solidFill>
              </a:endParaRPr>
            </a:p>
            <a:p>
              <a:pPr marL="471488" indent="-176213">
                <a:buFont typeface="Wingdings" pitchFamily="2" charset="2"/>
                <a:buChar char="§"/>
              </a:pPr>
              <a:endParaRPr lang="en-US" sz="3200" dirty="0" smtClean="0"/>
            </a:p>
            <a:p>
              <a:pPr marL="471488" indent="-176213">
                <a:buFont typeface="Wingdings" pitchFamily="2" charset="2"/>
                <a:buChar char="§"/>
              </a:pPr>
              <a:endParaRPr lang="en-US" sz="3200" b="1" i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971" name="3_lsvm_t"/>
            <p:cNvSpPr/>
            <p:nvPr/>
          </p:nvSpPr>
          <p:spPr>
            <a:xfrm>
              <a:off x="14419929" y="13790287"/>
              <a:ext cx="13560552" cy="758952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 smtClean="0"/>
                <a:t>Iterative Learning</a:t>
              </a:r>
              <a:endParaRPr lang="en-US" sz="4800" b="1" dirty="0"/>
            </a:p>
          </p:txBody>
        </p:sp>
        <p:graphicFrame>
          <p:nvGraphicFramePr>
            <p:cNvPr id="972" name="3_lsvm_f1"/>
            <p:cNvGraphicFramePr>
              <a:graphicFrameLocks noChangeAspect="1"/>
            </p:cNvGraphicFramePr>
            <p:nvPr/>
          </p:nvGraphicFramePr>
          <p:xfrm>
            <a:off x="14853047" y="19962487"/>
            <a:ext cx="9853883" cy="1954213"/>
          </p:xfrm>
          <a:graphic>
            <a:graphicData uri="http://schemas.openxmlformats.org/presentationml/2006/ole">
              <p:oleObj spid="_x0000_s13370" name="Equation" r:id="rId18" imgW="3403440" imgH="761760" progId="Equation.3">
                <p:embed/>
              </p:oleObj>
            </a:graphicData>
          </a:graphic>
        </p:graphicFrame>
        <p:grpSp>
          <p:nvGrpSpPr>
            <p:cNvPr id="973" name="3_lsvm_f2"/>
            <p:cNvGrpSpPr/>
            <p:nvPr/>
          </p:nvGrpSpPr>
          <p:grpSpPr>
            <a:xfrm>
              <a:off x="21963730" y="21334087"/>
              <a:ext cx="5933585" cy="1095394"/>
              <a:chOff x="23545801" y="15773401"/>
              <a:chExt cx="4987651" cy="1095394"/>
            </a:xfrm>
          </p:grpSpPr>
          <p:graphicFrame>
            <p:nvGraphicFramePr>
              <p:cNvPr id="974" name="2_coseg_f1"/>
              <p:cNvGraphicFramePr>
                <a:graphicFrameLocks noChangeAspect="1"/>
              </p:cNvGraphicFramePr>
              <p:nvPr/>
            </p:nvGraphicFramePr>
            <p:xfrm>
              <a:off x="23545801" y="15774035"/>
              <a:ext cx="992507" cy="1049338"/>
            </p:xfrm>
            <a:graphic>
              <a:graphicData uri="http://schemas.openxmlformats.org/presentationml/2006/ole">
                <p:oleObj spid="_x0000_s13371" name="Equation" r:id="rId19" imgW="444240" imgH="431640" progId="Equation.3">
                  <p:embed/>
                </p:oleObj>
              </a:graphicData>
            </a:graphic>
          </p:graphicFrame>
          <p:sp>
            <p:nvSpPr>
              <p:cNvPr id="975" name="TextBox 974"/>
              <p:cNvSpPr txBox="1"/>
              <p:nvPr/>
            </p:nvSpPr>
            <p:spPr>
              <a:xfrm>
                <a:off x="24442530" y="15773401"/>
                <a:ext cx="409092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latin typeface="+mn-lt"/>
                  </a:rPr>
                  <a:t>Cost of discriminative learning</a:t>
                </a:r>
                <a:endParaRPr lang="en-US" sz="2800" dirty="0">
                  <a:latin typeface="+mn-lt"/>
                </a:endParaRPr>
              </a:p>
            </p:txBody>
          </p:sp>
          <p:sp>
            <p:nvSpPr>
              <p:cNvPr id="976" name="TextBox 975"/>
              <p:cNvSpPr txBox="1"/>
              <p:nvPr/>
            </p:nvSpPr>
            <p:spPr>
              <a:xfrm>
                <a:off x="24450946" y="16345575"/>
                <a:ext cx="37066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latin typeface="+mn-lt"/>
                  </a:rPr>
                  <a:t>Discriminative model</a:t>
                </a:r>
                <a:endParaRPr lang="en-US" sz="2800" dirty="0">
                  <a:latin typeface="+mn-lt"/>
                </a:endParaRPr>
              </a:p>
            </p:txBody>
          </p:sp>
        </p:grpSp>
      </p:grpSp>
      <p:grpSp>
        <p:nvGrpSpPr>
          <p:cNvPr id="985" name="Group 984"/>
          <p:cNvGrpSpPr/>
          <p:nvPr/>
        </p:nvGrpSpPr>
        <p:grpSpPr>
          <a:xfrm>
            <a:off x="14569281" y="23088600"/>
            <a:ext cx="13944600" cy="6477000"/>
            <a:chOff x="914400" y="4191000"/>
            <a:chExt cx="13944600" cy="6477000"/>
          </a:xfrm>
        </p:grpSpPr>
        <p:sp>
          <p:nvSpPr>
            <p:cNvPr id="978" name="4_kernel_b"/>
            <p:cNvSpPr/>
            <p:nvPr/>
          </p:nvSpPr>
          <p:spPr>
            <a:xfrm>
              <a:off x="914400" y="4191002"/>
              <a:ext cx="13560552" cy="6476998"/>
            </a:xfrm>
            <a:prstGeom prst="rect">
              <a:avLst/>
            </a:prstGeom>
            <a:solidFill>
              <a:srgbClr val="EFF4FB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7200" rtlCol="0" anchor="t" anchorCtr="0"/>
            <a:lstStyle/>
            <a:p>
              <a:pPr marL="693738" indent="-220663"/>
              <a:endParaRPr lang="en-US" sz="3800" dirty="0" smtClean="0">
                <a:solidFill>
                  <a:schemeClr val="tx1"/>
                </a:solidFill>
                <a:cs typeface="Arial" pitchFamily="34" charset="0"/>
              </a:endParaRPr>
            </a:p>
            <a:p>
              <a:pPr marL="693738" indent="-220663"/>
              <a:endParaRPr lang="en-US" sz="3800" dirty="0" smtClean="0">
                <a:solidFill>
                  <a:schemeClr val="tx1"/>
                </a:solidFill>
                <a:cs typeface="Arial" pitchFamily="34" charset="0"/>
              </a:endParaRPr>
            </a:p>
            <a:p>
              <a:pPr marL="295275" indent="-295275" algn="just">
                <a:buFont typeface="Wingdings" pitchFamily="2" charset="2"/>
                <a:buChar char="§"/>
              </a:pPr>
              <a:r>
                <a:rPr lang="nl-BE" sz="3800" dirty="0" smtClean="0">
                  <a:solidFill>
                    <a:schemeClr val="tx1"/>
                  </a:solidFill>
                </a:rPr>
                <a:t>While the iterative learning is a powerful tool, it is limited to linear model </a:t>
              </a:r>
            </a:p>
            <a:p>
              <a:pPr marL="295275" indent="-295275">
                <a:buFont typeface="Wingdings" pitchFamily="2" charset="2"/>
                <a:buChar char="§"/>
              </a:pPr>
              <a:r>
                <a:rPr lang="nl-BE" sz="3800" dirty="0" smtClean="0">
                  <a:solidFill>
                    <a:schemeClr val="tx1"/>
                  </a:solidFill>
                </a:rPr>
                <a:t>An alternative way is to map the features into a kernel.</a:t>
              </a:r>
            </a:p>
            <a:p>
              <a:pPr marL="295275" indent="-295275">
                <a:buFont typeface="Wingdings" pitchFamily="2" charset="2"/>
                <a:buChar char="§"/>
              </a:pPr>
              <a:r>
                <a:rPr lang="nl-BE" sz="3800" dirty="0" smtClean="0">
                  <a:solidFill>
                    <a:schemeClr val="tx1"/>
                  </a:solidFill>
                </a:rPr>
                <a:t>Excluding the iterative learning, all the other proposed methods can be used together with a kernel</a:t>
              </a:r>
            </a:p>
          </p:txBody>
        </p:sp>
        <p:sp>
          <p:nvSpPr>
            <p:cNvPr id="979" name="4_kernel_t"/>
            <p:cNvSpPr/>
            <p:nvPr/>
          </p:nvSpPr>
          <p:spPr>
            <a:xfrm>
              <a:off x="914400" y="4191000"/>
              <a:ext cx="13560552" cy="75895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 smtClean="0"/>
                <a:t>Kernels</a:t>
              </a:r>
              <a:endParaRPr lang="en-US" sz="4800" b="1" dirty="0"/>
            </a:p>
          </p:txBody>
        </p:sp>
        <p:graphicFrame>
          <p:nvGraphicFramePr>
            <p:cNvPr id="980" name="4_kernel_f1"/>
            <p:cNvGraphicFramePr>
              <a:graphicFrameLocks noChangeAspect="1"/>
            </p:cNvGraphicFramePr>
            <p:nvPr/>
          </p:nvGraphicFramePr>
          <p:xfrm>
            <a:off x="1436548" y="8305800"/>
            <a:ext cx="7402652" cy="838200"/>
          </p:xfrm>
          <a:graphic>
            <a:graphicData uri="http://schemas.openxmlformats.org/presentationml/2006/ole">
              <p:oleObj spid="_x0000_s13372" name="Equation" r:id="rId20" imgW="2489040" imgH="291960" progId="Equation.3">
                <p:embed/>
              </p:oleObj>
            </a:graphicData>
          </a:graphic>
        </p:graphicFrame>
        <p:grpSp>
          <p:nvGrpSpPr>
            <p:cNvPr id="981" name="3_lsvm_f2"/>
            <p:cNvGrpSpPr/>
            <p:nvPr/>
          </p:nvGrpSpPr>
          <p:grpSpPr>
            <a:xfrm>
              <a:off x="6857997" y="9220200"/>
              <a:ext cx="8001003" cy="1211375"/>
              <a:chOff x="22294776" y="13563599"/>
              <a:chExt cx="8021885" cy="1211375"/>
            </a:xfrm>
          </p:grpSpPr>
          <p:graphicFrame>
            <p:nvGraphicFramePr>
              <p:cNvPr id="982" name="2_coseg_f1"/>
              <p:cNvGraphicFramePr>
                <a:graphicFrameLocks noChangeAspect="1"/>
              </p:cNvGraphicFramePr>
              <p:nvPr/>
            </p:nvGraphicFramePr>
            <p:xfrm>
              <a:off x="22294776" y="13563599"/>
              <a:ext cx="491817" cy="1211375"/>
            </p:xfrm>
            <a:graphic>
              <a:graphicData uri="http://schemas.openxmlformats.org/presentationml/2006/ole">
                <p:oleObj spid="_x0000_s13373" name="Equation" r:id="rId21" imgW="342720" imgH="482400" progId="Equation.3">
                  <p:embed/>
                </p:oleObj>
              </a:graphicData>
            </a:graphic>
          </p:graphicFrame>
          <p:sp>
            <p:nvSpPr>
              <p:cNvPr id="983" name="TextBox 982"/>
              <p:cNvSpPr txBox="1"/>
              <p:nvPr/>
            </p:nvSpPr>
            <p:spPr>
              <a:xfrm>
                <a:off x="22901384" y="13584042"/>
                <a:ext cx="74152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latin typeface="+mn-lt"/>
                  </a:rPr>
                  <a:t>Foreground/Background histogram of video</a:t>
                </a:r>
                <a:endParaRPr lang="en-US" sz="2800" dirty="0">
                  <a:latin typeface="+mn-lt"/>
                </a:endParaRPr>
              </a:p>
            </p:txBody>
          </p:sp>
          <p:sp>
            <p:nvSpPr>
              <p:cNvPr id="984" name="TextBox 983"/>
              <p:cNvSpPr txBox="1"/>
              <p:nvPr/>
            </p:nvSpPr>
            <p:spPr>
              <a:xfrm>
                <a:off x="22901383" y="14152601"/>
                <a:ext cx="370661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latin typeface="+mn-lt"/>
                  </a:rPr>
                  <a:t>Chi-square distance</a:t>
                </a:r>
                <a:endParaRPr lang="en-US" sz="2800" dirty="0">
                  <a:latin typeface="+mn-lt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1452</TotalTime>
  <Words>739</Words>
  <Application>Microsoft Macintosh PowerPoint</Application>
  <PresentationFormat>Custom</PresentationFormat>
  <Paragraphs>162</Paragraphs>
  <Slides>1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3" baseType="lpstr">
      <vt:lpstr>Office Theme</vt:lpstr>
      <vt:lpstr>Equation</vt:lpstr>
      <vt:lpstr>Slide 1</vt:lpstr>
    </vt:vector>
  </TitlesOfParts>
  <Company>Univ. of Colorado at Colorado Springs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poster_wacv2014</dc:title>
  <dc:subject>action recognition</dc:subject>
  <dc:creator>Amir Ghodrati</dc:creator>
  <cp:keywords>poster</cp:keywords>
  <cp:lastModifiedBy>Amir</cp:lastModifiedBy>
  <cp:revision>153</cp:revision>
  <dcterms:created xsi:type="dcterms:W3CDTF">2011-11-28T16:00:33Z</dcterms:created>
  <dcterms:modified xsi:type="dcterms:W3CDTF">2014-03-18T15:33:21Z</dcterms:modified>
</cp:coreProperties>
</file>